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6"/>
  </p:notesMasterIdLst>
  <p:sldIdLst>
    <p:sldId id="256" r:id="rId2"/>
    <p:sldId id="405" r:id="rId3"/>
    <p:sldId id="406" r:id="rId4"/>
    <p:sldId id="385" r:id="rId5"/>
    <p:sldId id="386" r:id="rId6"/>
    <p:sldId id="387" r:id="rId7"/>
    <p:sldId id="388" r:id="rId8"/>
    <p:sldId id="389" r:id="rId9"/>
    <p:sldId id="390" r:id="rId10"/>
    <p:sldId id="391" r:id="rId11"/>
    <p:sldId id="392" r:id="rId12"/>
    <p:sldId id="393" r:id="rId13"/>
    <p:sldId id="409" r:id="rId14"/>
    <p:sldId id="395" r:id="rId15"/>
    <p:sldId id="411" r:id="rId16"/>
    <p:sldId id="402" r:id="rId17"/>
    <p:sldId id="396" r:id="rId18"/>
    <p:sldId id="412" r:id="rId19"/>
    <p:sldId id="400" r:id="rId20"/>
    <p:sldId id="413" r:id="rId21"/>
    <p:sldId id="404" r:id="rId22"/>
    <p:sldId id="397" r:id="rId23"/>
    <p:sldId id="398" r:id="rId24"/>
    <p:sldId id="29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C42"/>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37" autoAdjust="0"/>
    <p:restoredTop sz="94660"/>
  </p:normalViewPr>
  <p:slideViewPr>
    <p:cSldViewPr>
      <p:cViewPr varScale="1">
        <p:scale>
          <a:sx n="75" d="100"/>
          <a:sy n="75" d="100"/>
        </p:scale>
        <p:origin x="538" y="72"/>
      </p:cViewPr>
      <p:guideLst>
        <p:guide orient="horz" pos="2160"/>
        <p:guide pos="3840"/>
      </p:guideLst>
    </p:cSldViewPr>
  </p:slideViewPr>
  <p:notesTextViewPr>
    <p:cViewPr>
      <p:scale>
        <a:sx n="100" d="100"/>
        <a:sy n="100" d="100"/>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10/23/2022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221417-9C38-480C-A012-705512C668E9}" type="slidenum">
              <a:rPr lang="en-US" smtClean="0"/>
              <a:pPr/>
              <a:t>17</a:t>
            </a:fld>
            <a:endParaRPr lang="en-US"/>
          </a:p>
        </p:txBody>
      </p:sp>
    </p:spTree>
    <p:extLst>
      <p:ext uri="{BB962C8B-B14F-4D97-AF65-F5344CB8AC3E}">
        <p14:creationId xmlns:p14="http://schemas.microsoft.com/office/powerpoint/2010/main" val="3159885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10/23/2022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2590800"/>
            <a:ext cx="8458200" cy="1470025"/>
          </a:xfrm>
        </p:spPr>
        <p:txBody>
          <a:bodyPr>
            <a:noAutofit/>
          </a:bodyPr>
          <a:lstStyle/>
          <a:p>
            <a:r>
              <a:rPr lang="en-US" sz="8000" dirty="0">
                <a:solidFill>
                  <a:schemeClr val="bg1"/>
                </a:solidFill>
              </a:rPr>
              <a:t>Ascension of the Lord</a:t>
            </a:r>
          </a:p>
        </p:txBody>
      </p:sp>
      <p:sp>
        <p:nvSpPr>
          <p:cNvPr id="3" name="Subtitle 2"/>
          <p:cNvSpPr>
            <a:spLocks noGrp="1"/>
          </p:cNvSpPr>
          <p:nvPr>
            <p:ph type="subTitle" idx="1"/>
          </p:nvPr>
        </p:nvSpPr>
        <p:spPr>
          <a:xfrm>
            <a:off x="2895600" y="4648200"/>
            <a:ext cx="6400800" cy="838200"/>
          </a:xfrm>
        </p:spPr>
        <p:txBody>
          <a:bodyPr>
            <a:normAutofit/>
          </a:bodyPr>
          <a:lstStyle/>
          <a:p>
            <a:r>
              <a:rPr lang="en-US" sz="4400" i="1" dirty="0">
                <a:solidFill>
                  <a:schemeClr val="bg1"/>
                </a:solidFill>
              </a:rPr>
              <a:t>Year B</a:t>
            </a:r>
          </a:p>
        </p:txBody>
      </p:sp>
      <p:sp>
        <p:nvSpPr>
          <p:cNvPr id="4" name="Rectangle 3"/>
          <p:cNvSpPr/>
          <p:nvPr/>
        </p:nvSpPr>
        <p:spPr>
          <a:xfrm>
            <a:off x="0" y="6320135"/>
            <a:ext cx="12192000" cy="461665"/>
          </a:xfrm>
          <a:prstGeom prst="rect">
            <a:avLst/>
          </a:prstGeom>
          <a:solidFill>
            <a:srgbClr val="3D3C42">
              <a:alpha val="67000"/>
            </a:srgbClr>
          </a:solidFill>
        </p:spPr>
        <p:txBody>
          <a:bodyPr wrap="square">
            <a:spAutoFit/>
          </a:bodyPr>
          <a:lstStyle/>
          <a:p>
            <a:pPr algn="ctr"/>
            <a:r>
              <a:rPr lang="en-US" sz="2400" dirty="0"/>
              <a:t>Acts 1:1-11  •  Psalm 47 or Psalm 93  •  Ephesians 1:15-23  •  Luke 24:44-53</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6934200" cy="1754326"/>
          </a:xfrm>
          <a:prstGeom prst="rect">
            <a:avLst/>
          </a:prstGeom>
        </p:spPr>
        <p:txBody>
          <a:bodyPr wrap="square">
            <a:spAutoFit/>
          </a:bodyPr>
          <a:lstStyle/>
          <a:p>
            <a:r>
              <a:rPr lang="en-US" sz="3600" dirty="0"/>
              <a:t>… repentance and forgiveness of sins is to be proclaimed in his name to all nations, </a:t>
            </a:r>
            <a:endParaRPr lang="en-US" sz="3600" dirty="0">
              <a:cs typeface="Arial" pitchFamily="34" charset="0"/>
            </a:endParaRP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Luke 24:47</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172200"/>
            <a:ext cx="8763000" cy="338554"/>
          </a:xfrm>
          <a:prstGeom prst="rect">
            <a:avLst/>
          </a:prstGeom>
          <a:noFill/>
        </p:spPr>
        <p:txBody>
          <a:bodyPr wrap="square" rtlCol="0">
            <a:spAutoFit/>
          </a:bodyPr>
          <a:lstStyle/>
          <a:p>
            <a:pPr algn="ctr"/>
            <a:r>
              <a:rPr lang="en-US" sz="1600" dirty="0">
                <a:solidFill>
                  <a:schemeClr val="tx1">
                    <a:lumMod val="95000"/>
                  </a:schemeClr>
                </a:solidFill>
              </a:rPr>
              <a:t>Millennium Chapel of Peace and Forgiveness, </a:t>
            </a:r>
            <a:r>
              <a:rPr lang="en-US" sz="1600" dirty="0" err="1">
                <a:solidFill>
                  <a:schemeClr val="tx1">
                    <a:lumMod val="95000"/>
                  </a:schemeClr>
                </a:solidFill>
              </a:rPr>
              <a:t>Alrewas</a:t>
            </a:r>
            <a:r>
              <a:rPr lang="en-US" sz="1600" dirty="0">
                <a:solidFill>
                  <a:schemeClr val="tx1">
                    <a:lumMod val="95000"/>
                  </a:schemeClr>
                </a:solidFill>
              </a:rPr>
              <a:t>, England</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48484" y="127949"/>
            <a:ext cx="8162316" cy="5587053"/>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944468"/>
            <a:ext cx="6781800" cy="1754326"/>
          </a:xfrm>
          <a:prstGeom prst="rect">
            <a:avLst/>
          </a:prstGeom>
        </p:spPr>
        <p:txBody>
          <a:bodyPr wrap="square">
            <a:spAutoFit/>
          </a:bodyPr>
          <a:lstStyle/>
          <a:p>
            <a:r>
              <a:rPr lang="en-US" sz="3600" dirty="0"/>
              <a:t>Then he led them out as far as Bethany, and, lifting up his hands, he blessed them.</a:t>
            </a:r>
            <a:endParaRPr lang="en-US" sz="3600" dirty="0">
              <a:cs typeface="Arial" pitchFamily="34" charset="0"/>
            </a:endParaRPr>
          </a:p>
        </p:txBody>
      </p:sp>
      <p:sp>
        <p:nvSpPr>
          <p:cNvPr id="5" name="TextBox 4"/>
          <p:cNvSpPr txBox="1"/>
          <p:nvPr/>
        </p:nvSpPr>
        <p:spPr>
          <a:xfrm>
            <a:off x="5257800" y="4267201"/>
            <a:ext cx="3352800" cy="461665"/>
          </a:xfrm>
          <a:prstGeom prst="rect">
            <a:avLst/>
          </a:prstGeom>
          <a:noFill/>
        </p:spPr>
        <p:txBody>
          <a:bodyPr wrap="square" rtlCol="0">
            <a:spAutoFit/>
          </a:bodyPr>
          <a:lstStyle/>
          <a:p>
            <a:pPr algn="ctr"/>
            <a:r>
              <a:rPr lang="en-US" sz="2400" dirty="0">
                <a:solidFill>
                  <a:schemeClr val="tx1">
                    <a:lumMod val="95000"/>
                  </a:schemeClr>
                </a:solidFill>
              </a:rPr>
              <a:t>Luke 24:50</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467600" y="5638800"/>
            <a:ext cx="2819400" cy="861774"/>
          </a:xfrm>
          <a:prstGeom prst="rect">
            <a:avLst/>
          </a:prstGeom>
          <a:noFill/>
        </p:spPr>
        <p:txBody>
          <a:bodyPr wrap="square" rtlCol="0">
            <a:spAutoFit/>
          </a:bodyPr>
          <a:lstStyle/>
          <a:p>
            <a:pPr algn="ctr"/>
            <a:r>
              <a:rPr lang="en-US" sz="1600" dirty="0">
                <a:solidFill>
                  <a:schemeClr val="tx1">
                    <a:lumMod val="95000"/>
                  </a:schemeClr>
                </a:solidFill>
              </a:rPr>
              <a:t>Ascension of Christ</a:t>
            </a:r>
          </a:p>
          <a:p>
            <a:pPr algn="ctr"/>
            <a:endParaRPr lang="en-US" sz="1600" dirty="0">
              <a:solidFill>
                <a:schemeClr val="tx1">
                  <a:lumMod val="95000"/>
                </a:schemeClr>
              </a:solidFill>
            </a:endParaRPr>
          </a:p>
          <a:p>
            <a:pPr algn="ctr"/>
            <a:r>
              <a:rPr lang="en-US" sz="1600" dirty="0">
                <a:solidFill>
                  <a:schemeClr val="tx1">
                    <a:lumMod val="95000"/>
                  </a:schemeClr>
                </a:solidFill>
              </a:rPr>
              <a:t>JESUS </a:t>
            </a:r>
            <a:r>
              <a:rPr lang="en-US" sz="1600" dirty="0" err="1">
                <a:solidFill>
                  <a:schemeClr val="tx1">
                    <a:lumMod val="95000"/>
                  </a:schemeClr>
                </a:solidFill>
              </a:rPr>
              <a:t>MAFA</a:t>
            </a:r>
            <a:r>
              <a:rPr lang="en-US" sz="1600" dirty="0">
                <a:solidFill>
                  <a:schemeClr val="tx1">
                    <a:lumMod val="95000"/>
                  </a:schemeClr>
                </a:solidFill>
              </a:rPr>
              <a:t>, Cameroon</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14600" y="47214"/>
            <a:ext cx="4436741" cy="6810786"/>
          </a:xfrm>
          <a:prstGeom prst="rect">
            <a:avLst/>
          </a:prstGeom>
        </p:spPr>
      </p:pic>
    </p:spTree>
    <p:extLst>
      <p:ext uri="{BB962C8B-B14F-4D97-AF65-F5344CB8AC3E}">
        <p14:creationId xmlns:p14="http://schemas.microsoft.com/office/powerpoint/2010/main" val="2952749105"/>
      </p:ext>
    </p:extLst>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While he was blessing them, he withdrew from them and was carried up into heaven.</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Luke 24:51</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2484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a:t>
            </a:r>
            <a:r>
              <a:rPr lang="en-US" sz="1600" dirty="0" err="1">
                <a:solidFill>
                  <a:schemeClr val="tx1">
                    <a:lumMod val="95000"/>
                  </a:schemeClr>
                </a:solidFill>
              </a:rPr>
              <a:t>Keur</a:t>
            </a:r>
            <a:r>
              <a:rPr lang="en-US" sz="1600" dirty="0">
                <a:solidFill>
                  <a:schemeClr val="tx1">
                    <a:lumMod val="95000"/>
                  </a:schemeClr>
                </a:solidFill>
              </a:rPr>
              <a:t> Moussa Abbey, </a:t>
            </a:r>
            <a:r>
              <a:rPr lang="en-US" sz="1600" dirty="0" err="1">
                <a:solidFill>
                  <a:schemeClr val="tx1">
                    <a:lumMod val="95000"/>
                  </a:schemeClr>
                </a:solidFill>
              </a:rPr>
              <a:t>Keur</a:t>
            </a:r>
            <a:r>
              <a:rPr lang="en-US" sz="1600" dirty="0">
                <a:solidFill>
                  <a:schemeClr val="tx1">
                    <a:lumMod val="95000"/>
                  </a:schemeClr>
                </a:solidFill>
              </a:rPr>
              <a:t> Moussa, Senegal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838200"/>
            <a:ext cx="9144000" cy="4884234"/>
          </a:xfrm>
          <a:prstGeom prst="rect">
            <a:avLst/>
          </a:prstGeom>
        </p:spPr>
      </p:pic>
    </p:spTree>
    <p:extLst>
      <p:ext uri="{BB962C8B-B14F-4D97-AF65-F5344CB8AC3E}">
        <p14:creationId xmlns:p14="http://schemas.microsoft.com/office/powerpoint/2010/main" val="1056203244"/>
      </p:ext>
    </p:extLst>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6138446"/>
            <a:ext cx="9448800" cy="338554"/>
          </a:xfrm>
          <a:prstGeom prst="rect">
            <a:avLst/>
          </a:prstGeom>
          <a:noFill/>
        </p:spPr>
        <p:txBody>
          <a:bodyPr wrap="square" rtlCol="0">
            <a:spAutoFit/>
          </a:bodyPr>
          <a:lstStyle/>
          <a:p>
            <a:pPr algn="ctr"/>
            <a:r>
              <a:rPr lang="en-US" sz="1600" dirty="0">
                <a:solidFill>
                  <a:schemeClr val="tx1">
                    <a:lumMod val="95000"/>
                  </a:schemeClr>
                </a:solidFill>
              </a:rPr>
              <a:t>Ascension  --  Giotto, Basilica of St. Francis, Assisi, Italy</a:t>
            </a:r>
          </a:p>
        </p:txBody>
      </p:sp>
      <p:pic>
        <p:nvPicPr>
          <p:cNvPr id="2" name="Picture 1">
            <a:extLst>
              <a:ext uri="{FF2B5EF4-FFF2-40B4-BE49-F238E27FC236}">
                <a16:creationId xmlns:a16="http://schemas.microsoft.com/office/drawing/2014/main" id="{DB0B87C8-B676-436F-922D-0D1AE1C06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7600" y="485239"/>
            <a:ext cx="5181600" cy="5229761"/>
          </a:xfrm>
          <a:prstGeom prst="rect">
            <a:avLst/>
          </a:prstGeom>
        </p:spPr>
      </p:pic>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Ascension  --  Joanna Vaughn, Cape Cod Bay</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5000" y="26790"/>
            <a:ext cx="8382000" cy="6237387"/>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348345"/>
            <a:ext cx="28956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err="1">
                <a:solidFill>
                  <a:schemeClr val="tx1">
                    <a:lumMod val="95000"/>
                  </a:schemeClr>
                </a:solidFill>
              </a:rPr>
              <a:t>Bousure</a:t>
            </a:r>
            <a:endParaRPr lang="en-US" sz="1600" dirty="0">
              <a:solidFill>
                <a:schemeClr val="tx1">
                  <a:lumMod val="95000"/>
                </a:schemeClr>
              </a:solidFill>
            </a:endParaRPr>
          </a:p>
          <a:p>
            <a:pPr algn="ctr"/>
            <a:r>
              <a:rPr lang="en-US" sz="1600" dirty="0">
                <a:solidFill>
                  <a:schemeClr val="tx1">
                    <a:lumMod val="95000"/>
                  </a:schemeClr>
                </a:solidFill>
              </a:rPr>
              <a:t>Sagrada Familia</a:t>
            </a:r>
          </a:p>
          <a:p>
            <a:pPr algn="ctr"/>
            <a:r>
              <a:rPr lang="en-US" sz="1600" dirty="0">
                <a:solidFill>
                  <a:schemeClr val="tx1">
                    <a:lumMod val="95000"/>
                  </a:schemeClr>
                </a:solidFill>
              </a:rPr>
              <a:t>Barcelona, Spain</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69932" y="67769"/>
            <a:ext cx="4507469" cy="6757904"/>
          </a:xfrm>
          <a:prstGeom prst="rect">
            <a:avLst/>
          </a:prstGeom>
        </p:spPr>
      </p:pic>
    </p:spTree>
    <p:extLst>
      <p:ext uri="{BB962C8B-B14F-4D97-AF65-F5344CB8AC3E}">
        <p14:creationId xmlns:p14="http://schemas.microsoft.com/office/powerpoint/2010/main" val="4211034327"/>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5244405"/>
            <a:ext cx="2286000" cy="1384995"/>
          </a:xfrm>
          <a:prstGeom prst="rect">
            <a:avLst/>
          </a:prstGeom>
          <a:noFill/>
        </p:spPr>
        <p:txBody>
          <a:bodyPr wrap="square" rtlCol="0">
            <a:spAutoFit/>
          </a:bodyPr>
          <a:lstStyle/>
          <a:p>
            <a:pPr algn="ctr"/>
            <a:r>
              <a:rPr lang="en-US" sz="1400" dirty="0">
                <a:solidFill>
                  <a:schemeClr val="tx1">
                    <a:lumMod val="95000"/>
                  </a:schemeClr>
                </a:solidFill>
              </a:rPr>
              <a:t>Mysteries of the Passion, Resurrection, and Ascension of Christ (detail)</a:t>
            </a:r>
          </a:p>
          <a:p>
            <a:pPr algn="ctr"/>
            <a:endParaRPr lang="en-US" sz="1400" dirty="0">
              <a:solidFill>
                <a:schemeClr val="tx1">
                  <a:lumMod val="95000"/>
                </a:schemeClr>
              </a:solidFill>
            </a:endParaRPr>
          </a:p>
          <a:p>
            <a:pPr algn="ctr"/>
            <a:r>
              <a:rPr lang="en-US" sz="1400" dirty="0">
                <a:solidFill>
                  <a:schemeClr val="tx1">
                    <a:lumMod val="95000"/>
                  </a:schemeClr>
                </a:solidFill>
              </a:rPr>
              <a:t>Antonio </a:t>
            </a:r>
            <a:r>
              <a:rPr lang="en-US" sz="1400" dirty="0" err="1">
                <a:solidFill>
                  <a:schemeClr val="tx1">
                    <a:lumMod val="95000"/>
                  </a:schemeClr>
                </a:solidFill>
              </a:rPr>
              <a:t>Campi</a:t>
            </a:r>
            <a:endParaRPr lang="en-US" sz="1400" dirty="0">
              <a:solidFill>
                <a:schemeClr val="tx1">
                  <a:lumMod val="95000"/>
                </a:schemeClr>
              </a:solidFill>
            </a:endParaRPr>
          </a:p>
          <a:p>
            <a:pPr algn="ctr"/>
            <a:r>
              <a:rPr lang="en-US" sz="1400" dirty="0">
                <a:solidFill>
                  <a:schemeClr val="tx1">
                    <a:lumMod val="95000"/>
                  </a:schemeClr>
                </a:solidFill>
              </a:rPr>
              <a:t>Louvre Museum, Paris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6300" y="0"/>
            <a:ext cx="5143500"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162800" cy="1754326"/>
          </a:xfrm>
          <a:prstGeom prst="rect">
            <a:avLst/>
          </a:prstGeom>
        </p:spPr>
        <p:txBody>
          <a:bodyPr wrap="square">
            <a:spAutoFit/>
          </a:bodyPr>
          <a:lstStyle/>
          <a:p>
            <a:r>
              <a:rPr lang="en-US" sz="3600" dirty="0"/>
              <a:t>When he had said this, as they were watching, he was lifted up, and a cloud took him out of their sight.</a:t>
            </a:r>
            <a:endParaRPr lang="en-US" sz="3600" dirty="0">
              <a:cs typeface="Arial" pitchFamily="34" charset="0"/>
            </a:endParaRPr>
          </a:p>
        </p:txBody>
      </p:sp>
      <p:sp>
        <p:nvSpPr>
          <p:cNvPr id="4" name="TextBox 3"/>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Acts 1:9</a:t>
            </a:r>
          </a:p>
        </p:txBody>
      </p:sp>
    </p:spTree>
    <p:extLst>
      <p:ext uri="{BB962C8B-B14F-4D97-AF65-F5344CB8AC3E}">
        <p14:creationId xmlns:p14="http://schemas.microsoft.com/office/powerpoint/2010/main" val="3902610156"/>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77000"/>
            <a:ext cx="8763000" cy="307777"/>
          </a:xfrm>
          <a:prstGeom prst="rect">
            <a:avLst/>
          </a:prstGeom>
          <a:noFill/>
        </p:spPr>
        <p:txBody>
          <a:bodyPr wrap="square" rtlCol="0">
            <a:spAutoFit/>
          </a:bodyPr>
          <a:lstStyle/>
          <a:p>
            <a:pPr algn="ctr"/>
            <a:r>
              <a:rPr lang="en-US" sz="1400" dirty="0">
                <a:solidFill>
                  <a:schemeClr val="tx1">
                    <a:lumMod val="95000"/>
                  </a:schemeClr>
                </a:solidFill>
              </a:rPr>
              <a:t>Diminish and Ascend  --  David McCracken, Christchurch, New Zealand</a:t>
            </a:r>
          </a:p>
        </p:txBody>
      </p:sp>
      <p:pic>
        <p:nvPicPr>
          <p:cNvPr id="2" name="Picture 1">
            <a:extLst>
              <a:ext uri="{FF2B5EF4-FFF2-40B4-BE49-F238E27FC236}">
                <a16:creationId xmlns:a16="http://schemas.microsoft.com/office/drawing/2014/main" id="{F8DFB223-A92B-5E47-BA7A-0556778838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5400" y="0"/>
            <a:ext cx="9788982" cy="6324600"/>
          </a:xfrm>
          <a:prstGeom prst="rect">
            <a:avLst/>
          </a:prstGeom>
        </p:spPr>
      </p:pic>
    </p:spTree>
    <p:extLst>
      <p:ext uri="{BB962C8B-B14F-4D97-AF65-F5344CB8AC3E}">
        <p14:creationId xmlns:p14="http://schemas.microsoft.com/office/powerpoint/2010/main" val="4121228594"/>
      </p:ext>
    </p:extLst>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229761"/>
            <a:ext cx="1600200" cy="1323439"/>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Church of </a:t>
            </a:r>
            <a:r>
              <a:rPr lang="en-US" sz="1600" dirty="0"/>
              <a:t>St </a:t>
            </a:r>
            <a:r>
              <a:rPr lang="en-US" sz="1600" dirty="0" err="1"/>
              <a:t>Ethelreda</a:t>
            </a:r>
            <a:r>
              <a:rPr lang="en-US" sz="1600" dirty="0"/>
              <a:t> London, England</a:t>
            </a:r>
            <a:endParaRPr lang="en-US" sz="1600" dirty="0">
              <a:solidFill>
                <a:schemeClr val="tx1">
                  <a:lumMod val="95000"/>
                </a:scheme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81400" y="0"/>
            <a:ext cx="6934200" cy="6804184"/>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239000" cy="1754326"/>
          </a:xfrm>
          <a:prstGeom prst="rect">
            <a:avLst/>
          </a:prstGeom>
        </p:spPr>
        <p:txBody>
          <a:bodyPr wrap="square">
            <a:spAutoFit/>
          </a:bodyPr>
          <a:lstStyle/>
          <a:p>
            <a:r>
              <a:rPr lang="en-US" sz="3600" dirty="0"/>
              <a:t>And they worshiped him, and returned to Jerusalem with great joy.</a:t>
            </a:r>
          </a:p>
          <a:p>
            <a:endParaRPr lang="en-US" sz="3600" dirty="0">
              <a:cs typeface="Arial" pitchFamily="34" charset="0"/>
            </a:endParaRPr>
          </a:p>
        </p:txBody>
      </p:sp>
      <p:sp>
        <p:nvSpPr>
          <p:cNvPr id="5" name="TextBox 4"/>
          <p:cNvSpPr txBox="1"/>
          <p:nvPr/>
        </p:nvSpPr>
        <p:spPr>
          <a:xfrm>
            <a:off x="5105400" y="4038601"/>
            <a:ext cx="3352800" cy="461665"/>
          </a:xfrm>
          <a:prstGeom prst="rect">
            <a:avLst/>
          </a:prstGeom>
          <a:noFill/>
        </p:spPr>
        <p:txBody>
          <a:bodyPr wrap="square" rtlCol="0">
            <a:spAutoFit/>
          </a:bodyPr>
          <a:lstStyle/>
          <a:p>
            <a:pPr algn="ctr"/>
            <a:r>
              <a:rPr lang="en-US" sz="2400" dirty="0">
                <a:solidFill>
                  <a:schemeClr val="tx1">
                    <a:lumMod val="95000"/>
                  </a:schemeClr>
                </a:solidFill>
              </a:rPr>
              <a:t>Luke 24:52</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Jubilee Monument  --  </a:t>
            </a:r>
            <a:r>
              <a:rPr lang="en-US" sz="1600" dirty="0" err="1">
                <a:solidFill>
                  <a:schemeClr val="tx1">
                    <a:lumMod val="95000"/>
                  </a:schemeClr>
                </a:solidFill>
              </a:rPr>
              <a:t>Ouidah</a:t>
            </a:r>
            <a:r>
              <a:rPr lang="en-US" sz="1600" dirty="0">
                <a:solidFill>
                  <a:schemeClr val="tx1">
                    <a:lumMod val="95000"/>
                  </a:schemeClr>
                </a:solidFill>
              </a:rPr>
              <a:t>, Benin</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3170" y="0"/>
            <a:ext cx="9124831" cy="6045200"/>
          </a:xfrm>
          <a:prstGeom prst="rect">
            <a:avLst/>
          </a:prstGeom>
        </p:spPr>
      </p:pic>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en-US" sz="1400" dirty="0"/>
          </a:p>
          <a:p>
            <a:pPr>
              <a:buNone/>
            </a:pPr>
            <a:r>
              <a:rPr lang="en-US" sz="1400" dirty="0"/>
              <a:t>http://</a:t>
            </a:r>
            <a:r>
              <a:rPr lang="en-US" sz="1400" dirty="0" err="1"/>
              <a:t>www.flickr.com</a:t>
            </a:r>
            <a:r>
              <a:rPr lang="en-US" sz="1400" dirty="0"/>
              <a:t>/photos/skip/111045024/</a:t>
            </a:r>
          </a:p>
          <a:p>
            <a:pPr>
              <a:buNone/>
            </a:pPr>
            <a:r>
              <a:rPr lang="en-US" sz="1400" dirty="0"/>
              <a:t>http://</a:t>
            </a:r>
            <a:r>
              <a:rPr lang="en-US" sz="1400" dirty="0" err="1"/>
              <a:t>commons.wikimedia.org</a:t>
            </a:r>
            <a:r>
              <a:rPr lang="en-US" sz="1400" dirty="0"/>
              <a:t>/wiki/</a:t>
            </a:r>
            <a:r>
              <a:rPr lang="en-US" sz="1400" dirty="0" err="1"/>
              <a:t>File:Ethiopian_painting_of_Ethiopian_Orthodox_choir.png</a:t>
            </a:r>
            <a:endParaRPr lang="en-US" sz="1400" dirty="0"/>
          </a:p>
          <a:p>
            <a:pPr>
              <a:buNone/>
            </a:pPr>
            <a:r>
              <a:rPr lang="en-US" sz="1400" dirty="0"/>
              <a:t>http://en.wikipedia.org/wiki/File:Spas_vsederzhitel_sinay.jpg</a:t>
            </a:r>
          </a:p>
          <a:p>
            <a:pPr>
              <a:buNone/>
            </a:pPr>
            <a:r>
              <a:rPr lang="en-US" sz="1400" dirty="0"/>
              <a:t>http://commons.wikimedia.org/wiki/File:The_Millennium_Chapel_of_Peace_and_Forgiveness,_at_the_National_Memorial_Arboretum,_Alrewas,_Staffordshire._-_geograph.org.uk_-_814782.jpg</a:t>
            </a:r>
          </a:p>
          <a:p>
            <a:pPr>
              <a:buNone/>
            </a:pPr>
            <a:r>
              <a:rPr lang="en-US" sz="1400" dirty="0"/>
              <a:t>http://</a:t>
            </a:r>
            <a:r>
              <a:rPr lang="en-US" sz="1400" dirty="0" err="1"/>
              <a:t>diglib.library.vanderbilt.edu</a:t>
            </a:r>
            <a:r>
              <a:rPr lang="en-US" sz="1400" dirty="0"/>
              <a:t>/</a:t>
            </a:r>
            <a:r>
              <a:rPr lang="en-US" sz="1400" dirty="0" err="1"/>
              <a:t>act-imagelink.pl?RC</a:t>
            </a:r>
            <a:r>
              <a:rPr lang="en-US" sz="1400" dirty="0"/>
              <a:t>=48398</a:t>
            </a:r>
          </a:p>
          <a:p>
            <a:pPr>
              <a:buNone/>
            </a:pPr>
            <a:r>
              <a:rPr lang="en-US" sz="1400" dirty="0"/>
              <a:t>https://</a:t>
            </a:r>
            <a:r>
              <a:rPr lang="en-US" sz="1400" dirty="0" err="1"/>
              <a:t>commons.wikimedia.org</a:t>
            </a:r>
            <a:r>
              <a:rPr lang="en-US" sz="1400" dirty="0"/>
              <a:t>/wiki/</a:t>
            </a:r>
            <a:r>
              <a:rPr lang="en-US" sz="1400" dirty="0" err="1"/>
              <a:t>File:KeurMoussaAutel.jpg</a:t>
            </a:r>
            <a:endParaRPr lang="en-US" sz="1400" dirty="0"/>
          </a:p>
          <a:p>
            <a:pPr>
              <a:buNone/>
            </a:pPr>
            <a:r>
              <a:rPr lang="en-US" sz="1400" dirty="0"/>
              <a:t>https://commons.wikimedia.org/wiki/File:Giotto_di_Bondone_-_Ascension_of_Christ_-_WGA09156.jpg</a:t>
            </a:r>
          </a:p>
          <a:p>
            <a:pPr>
              <a:buNone/>
            </a:pPr>
            <a:r>
              <a:rPr lang="en-US" sz="1400" dirty="0"/>
              <a:t>https://www.flickr.com/photos/joannavaughanphotography/1909248290/ - Joanna Vaughn</a:t>
            </a:r>
          </a:p>
          <a:p>
            <a:pPr>
              <a:buNone/>
            </a:pPr>
            <a:r>
              <a:rPr lang="en-US" sz="1400" dirty="0"/>
              <a:t>https://</a:t>
            </a:r>
            <a:r>
              <a:rPr lang="en-US" sz="1400" dirty="0" err="1"/>
              <a:t>www.flickr.com</a:t>
            </a:r>
            <a:r>
              <a:rPr lang="en-US" sz="1400" dirty="0"/>
              <a:t>/photos/</a:t>
            </a:r>
            <a:r>
              <a:rPr lang="en-US" sz="1400" dirty="0" err="1"/>
              <a:t>30430801@N06</a:t>
            </a:r>
            <a:r>
              <a:rPr lang="en-US" sz="1400" dirty="0"/>
              <a:t>/5871511887/</a:t>
            </a:r>
          </a:p>
          <a:p>
            <a:pPr>
              <a:buNone/>
            </a:pPr>
            <a:r>
              <a:rPr lang="en-US" sz="1400" dirty="0"/>
              <a:t>https://</a:t>
            </a:r>
            <a:r>
              <a:rPr lang="en-US" sz="1400" dirty="0" err="1"/>
              <a:t>www.flickr.com</a:t>
            </a:r>
            <a:r>
              <a:rPr lang="en-US" sz="1400" dirty="0"/>
              <a:t>/photos/</a:t>
            </a:r>
            <a:r>
              <a:rPr lang="en-US" sz="1400" dirty="0" err="1"/>
              <a:t>mhbishop</a:t>
            </a:r>
            <a:r>
              <a:rPr lang="en-US" sz="1400" dirty="0"/>
              <a:t>/7061390583/</a:t>
            </a:r>
          </a:p>
          <a:p>
            <a:pPr>
              <a:buNone/>
            </a:pPr>
            <a:r>
              <a:rPr lang="en-US" sz="1400" dirty="0"/>
              <a:t>https://commons.wikimedia.org/wiki/File:Diminish_and_Ascend,_Christchurch_Botanic_Gardens,_Christchurch.jpg</a:t>
            </a:r>
          </a:p>
          <a:p>
            <a:pPr>
              <a:buNone/>
            </a:pPr>
            <a:r>
              <a:rPr lang="en-US" sz="1400" dirty="0"/>
              <a:t>https://www.flickr.com/photos/paullew/3558979922/ - Fr Lawrence Lew, O.P.</a:t>
            </a:r>
          </a:p>
          <a:p>
            <a:pPr>
              <a:buNone/>
            </a:pPr>
            <a:r>
              <a:rPr lang="en-US" sz="1400" dirty="0"/>
              <a:t>https://</a:t>
            </a:r>
            <a:r>
              <a:rPr lang="en-US" sz="1400" dirty="0" err="1"/>
              <a:t>www.flickr.com</a:t>
            </a:r>
            <a:r>
              <a:rPr lang="en-US" sz="1400" dirty="0"/>
              <a:t>/photos/</a:t>
            </a:r>
            <a:r>
              <a:rPr lang="en-US" sz="1400" dirty="0" err="1"/>
              <a:t>jbdodane</a:t>
            </a:r>
            <a:r>
              <a:rPr lang="en-US" sz="1400" dirty="0"/>
              <a:t>/10310585524/</a:t>
            </a:r>
          </a:p>
          <a:p>
            <a:pPr>
              <a:buNone/>
            </a:pPr>
            <a:endParaRPr lang="en-US" sz="1400" dirty="0"/>
          </a:p>
          <a:p>
            <a:pPr>
              <a:buNone/>
            </a:pPr>
            <a:r>
              <a:rPr lang="en-US" sz="1400" dirty="0"/>
              <a:t>Additional descriptions can be found at the Art in the Christian Tradition image library, a service of the Vanderbilt Divinity Library, http://</a:t>
            </a:r>
            <a:r>
              <a:rPr lang="en-US" sz="1400" dirty="0" err="1"/>
              <a:t>diglib.library.vanderbilt.edu</a:t>
            </a:r>
            <a:r>
              <a:rPr lang="en-US" sz="14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90750" y="5628382"/>
            <a:ext cx="1771650" cy="1077218"/>
          </a:xfrm>
          <a:prstGeom prst="rect">
            <a:avLst/>
          </a:prstGeom>
          <a:noFill/>
        </p:spPr>
        <p:txBody>
          <a:bodyPr wrap="square" rtlCol="0">
            <a:spAutoFit/>
          </a:bodyPr>
          <a:lstStyle/>
          <a:p>
            <a:pPr algn="ctr"/>
            <a:r>
              <a:rPr lang="en-US" sz="1600" dirty="0">
                <a:solidFill>
                  <a:schemeClr val="tx1">
                    <a:lumMod val="95000"/>
                  </a:schemeClr>
                </a:solidFill>
              </a:rPr>
              <a:t>Ascension</a:t>
            </a:r>
          </a:p>
          <a:p>
            <a:pPr algn="ctr"/>
            <a:endParaRPr lang="en-US" sz="1600" dirty="0">
              <a:solidFill>
                <a:schemeClr val="tx1">
                  <a:lumMod val="95000"/>
                </a:schemeClr>
              </a:solidFill>
            </a:endParaRPr>
          </a:p>
          <a:p>
            <a:pPr algn="ctr"/>
            <a:r>
              <a:rPr lang="en-US" sz="1600" dirty="0">
                <a:solidFill>
                  <a:schemeClr val="tx1">
                    <a:lumMod val="95000"/>
                  </a:schemeClr>
                </a:solidFill>
              </a:rPr>
              <a:t>Building Mural</a:t>
            </a:r>
          </a:p>
          <a:p>
            <a:pPr algn="ctr"/>
            <a:r>
              <a:rPr lang="en-US" sz="1600" dirty="0">
                <a:solidFill>
                  <a:schemeClr val="tx1">
                    <a:lumMod val="95000"/>
                  </a:schemeClr>
                </a:solidFill>
              </a:rPr>
              <a:t>Bristol, England</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72000" y="0"/>
            <a:ext cx="5143500" cy="6858000"/>
          </a:xfrm>
          <a:prstGeom prst="rect">
            <a:avLst/>
          </a:prstGeom>
        </p:spPr>
      </p:pic>
    </p:spTree>
    <p:extLst>
      <p:ext uri="{BB962C8B-B14F-4D97-AF65-F5344CB8AC3E}">
        <p14:creationId xmlns:p14="http://schemas.microsoft.com/office/powerpoint/2010/main" val="4012551295"/>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391400" cy="1200329"/>
          </a:xfrm>
          <a:prstGeom prst="rect">
            <a:avLst/>
          </a:prstGeom>
        </p:spPr>
        <p:txBody>
          <a:bodyPr wrap="square">
            <a:spAutoFit/>
          </a:bodyPr>
          <a:lstStyle/>
          <a:p>
            <a:r>
              <a:rPr lang="en-US" sz="3600" dirty="0"/>
              <a:t>Clap your hands, all you peoples; shout to God with loud songs of joy.</a:t>
            </a:r>
            <a:endParaRPr lang="en-US" sz="3600" dirty="0">
              <a:cs typeface="Arial" pitchFamily="34" charset="0"/>
            </a:endParaRPr>
          </a:p>
        </p:txBody>
      </p:sp>
      <p:sp>
        <p:nvSpPr>
          <p:cNvPr id="5" name="TextBox 4"/>
          <p:cNvSpPr txBox="1"/>
          <p:nvPr/>
        </p:nvSpPr>
        <p:spPr>
          <a:xfrm>
            <a:off x="6096000" y="4343401"/>
            <a:ext cx="3352800" cy="461665"/>
          </a:xfrm>
          <a:prstGeom prst="rect">
            <a:avLst/>
          </a:prstGeom>
          <a:noFill/>
        </p:spPr>
        <p:txBody>
          <a:bodyPr wrap="square" rtlCol="0">
            <a:spAutoFit/>
          </a:bodyPr>
          <a:lstStyle/>
          <a:p>
            <a:pPr algn="ctr"/>
            <a:r>
              <a:rPr lang="en-US" sz="2400" dirty="0">
                <a:solidFill>
                  <a:schemeClr val="tx1">
                    <a:lumMod val="95000"/>
                  </a:schemeClr>
                </a:solidFill>
              </a:rPr>
              <a:t>Psalm 47:1</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19800"/>
            <a:ext cx="8763000" cy="338554"/>
          </a:xfrm>
          <a:prstGeom prst="rect">
            <a:avLst/>
          </a:prstGeom>
          <a:noFill/>
        </p:spPr>
        <p:txBody>
          <a:bodyPr wrap="square" rtlCol="0">
            <a:spAutoFit/>
          </a:bodyPr>
          <a:lstStyle/>
          <a:p>
            <a:pPr algn="ctr"/>
            <a:r>
              <a:rPr lang="en-US" sz="1600" dirty="0">
                <a:solidFill>
                  <a:schemeClr val="tx1">
                    <a:lumMod val="95000"/>
                  </a:schemeClr>
                </a:solidFill>
              </a:rPr>
              <a:t>Ethiopian Orthodox Choir  --  Paint on leather, 20</a:t>
            </a:r>
            <a:r>
              <a:rPr lang="en-US" sz="1600" baseline="30000" dirty="0">
                <a:solidFill>
                  <a:schemeClr val="tx1">
                    <a:lumMod val="95000"/>
                  </a:schemeClr>
                </a:solidFill>
              </a:rPr>
              <a:t>th</a:t>
            </a:r>
            <a:r>
              <a:rPr lang="en-US" sz="1600" dirty="0">
                <a:solidFill>
                  <a:schemeClr val="tx1">
                    <a:lumMod val="95000"/>
                  </a:schemeClr>
                </a:solidFill>
              </a:rPr>
              <a:t> century</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895601" y="1219201"/>
            <a:ext cx="6254495" cy="4071937"/>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09801"/>
            <a:ext cx="7467600" cy="1200329"/>
          </a:xfrm>
          <a:prstGeom prst="rect">
            <a:avLst/>
          </a:prstGeom>
        </p:spPr>
        <p:txBody>
          <a:bodyPr wrap="square">
            <a:spAutoFit/>
          </a:bodyPr>
          <a:lstStyle/>
          <a:p>
            <a:r>
              <a:rPr lang="en-US" sz="3600" dirty="0"/>
              <a:t>God put this power to work in Christ … far above all rule and authority …</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Ephesians </a:t>
            </a:r>
            <a:r>
              <a:rPr lang="en-US" sz="2400" dirty="0" err="1">
                <a:solidFill>
                  <a:schemeClr val="tx1">
                    <a:lumMod val="95000"/>
                  </a:schemeClr>
                </a:solidFill>
              </a:rPr>
              <a:t>1:20a</a:t>
            </a:r>
            <a:r>
              <a:rPr lang="en-US" sz="2400" dirty="0">
                <a:solidFill>
                  <a:schemeClr val="tx1">
                    <a:lumMod val="95000"/>
                  </a:schemeClr>
                </a:solidFill>
              </a:rPr>
              <a:t>, </a:t>
            </a:r>
            <a:r>
              <a:rPr lang="en-US" sz="2400" dirty="0" err="1">
                <a:solidFill>
                  <a:schemeClr val="tx1">
                    <a:lumMod val="95000"/>
                  </a:schemeClr>
                </a:solidFill>
              </a:rPr>
              <a:t>21a</a:t>
            </a:r>
            <a:endParaRPr lang="en-US" sz="2400" dirty="0">
              <a:solidFill>
                <a:schemeClr val="tx1">
                  <a:lumMod val="95000"/>
                </a:schemeClr>
              </a:solidFill>
            </a:endParaRP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4976339"/>
            <a:ext cx="1447800" cy="1815882"/>
          </a:xfrm>
          <a:prstGeom prst="rect">
            <a:avLst/>
          </a:prstGeom>
          <a:noFill/>
        </p:spPr>
        <p:txBody>
          <a:bodyPr wrap="square" rtlCol="0">
            <a:spAutoFit/>
          </a:bodyPr>
          <a:lstStyle/>
          <a:p>
            <a:pPr algn="ctr"/>
            <a:r>
              <a:rPr lang="en-US" sz="1600" dirty="0">
                <a:solidFill>
                  <a:schemeClr val="tx1">
                    <a:lumMod val="95000"/>
                  </a:schemeClr>
                </a:solidFill>
              </a:rPr>
              <a:t>Christ </a:t>
            </a:r>
            <a:r>
              <a:rPr lang="en-US" sz="1600" dirty="0" err="1">
                <a:solidFill>
                  <a:schemeClr val="tx1">
                    <a:lumMod val="95000"/>
                  </a:schemeClr>
                </a:solidFill>
              </a:rPr>
              <a:t>Pantocratur</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Encaustic Icon</a:t>
            </a:r>
          </a:p>
          <a:p>
            <a:pPr algn="ctr"/>
            <a:r>
              <a:rPr lang="en-US" sz="1600" dirty="0">
                <a:solidFill>
                  <a:schemeClr val="tx1">
                    <a:lumMod val="95000"/>
                  </a:schemeClr>
                </a:solidFill>
              </a:rPr>
              <a:t>St. Catherine's Monastery</a:t>
            </a:r>
          </a:p>
          <a:p>
            <a:pPr algn="ctr"/>
            <a:r>
              <a:rPr lang="en-US" sz="1600" dirty="0">
                <a:solidFill>
                  <a:schemeClr val="tx1">
                    <a:lumMod val="95000"/>
                  </a:schemeClr>
                </a:solidFill>
              </a:rPr>
              <a:t>Sinai, Egypt</a:t>
            </a:r>
          </a:p>
        </p:txBody>
      </p:sp>
      <p:pic>
        <p:nvPicPr>
          <p:cNvPr id="3" name="Picture 2">
            <a:extLst>
              <a:ext uri="{FF2B5EF4-FFF2-40B4-BE49-F238E27FC236}">
                <a16:creationId xmlns:a16="http://schemas.microsoft.com/office/drawing/2014/main" id="{36B4274D-8608-4EED-ABFE-3B00256795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18548" y="-1"/>
            <a:ext cx="4825452" cy="6828875"/>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862322"/>
          </a:xfrm>
          <a:prstGeom prst="rect">
            <a:avLst/>
          </a:prstGeom>
        </p:spPr>
        <p:txBody>
          <a:bodyPr wrap="square">
            <a:spAutoFit/>
          </a:bodyPr>
          <a:lstStyle/>
          <a:p>
            <a:r>
              <a:rPr lang="en-US" sz="3600" dirty="0"/>
              <a:t>… and he said to them, “Thus it is written, that the Messiah is to suffer and to rise from the dead on the third day…”</a:t>
            </a:r>
          </a:p>
          <a:p>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Luke 24:46</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Church of the Holy </a:t>
            </a:r>
            <a:r>
              <a:rPr lang="en-US" sz="1600" dirty="0" err="1">
                <a:solidFill>
                  <a:schemeClr val="tx1">
                    <a:lumMod val="95000"/>
                  </a:schemeClr>
                </a:solidFill>
              </a:rPr>
              <a:t>Sepulchre</a:t>
            </a:r>
            <a:r>
              <a:rPr lang="en-US" sz="1600" dirty="0">
                <a:solidFill>
                  <a:schemeClr val="tx1">
                    <a:lumMod val="95000"/>
                  </a:schemeClr>
                </a:solidFill>
              </a:rPr>
              <a:t>  --  Jerusalem</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8400" y="476250"/>
            <a:ext cx="7391400" cy="554355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1116</TotalTime>
  <Words>685</Words>
  <Application>Microsoft Office PowerPoint</Application>
  <PresentationFormat>Widescreen</PresentationFormat>
  <Paragraphs>71</Paragraphs>
  <Slides>24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Calibri</vt:lpstr>
      <vt:lpstr>First Sunday after Christmas Day Year A</vt:lpstr>
      <vt:lpstr>Ascension of the Lord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136</cp:revision>
  <dcterms:created xsi:type="dcterms:W3CDTF">2016-08-31T16:46:43Z</dcterms:created>
  <dcterms:modified xsi:type="dcterms:W3CDTF">2022-10-23T12:28:12Z</dcterms:modified>
</cp:coreProperties>
</file>