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82" r:id="rId3"/>
    <p:sldId id="382" r:id="rId4"/>
    <p:sldId id="385" r:id="rId5"/>
    <p:sldId id="386" r:id="rId6"/>
    <p:sldId id="387" r:id="rId7"/>
    <p:sldId id="388" r:id="rId8"/>
    <p:sldId id="406" r:id="rId9"/>
    <p:sldId id="407" r:id="rId10"/>
    <p:sldId id="389" r:id="rId11"/>
    <p:sldId id="390" r:id="rId12"/>
    <p:sldId id="391" r:id="rId13"/>
    <p:sldId id="408" r:id="rId14"/>
    <p:sldId id="392" r:id="rId15"/>
    <p:sldId id="413" r:id="rId16"/>
    <p:sldId id="414" r:id="rId17"/>
    <p:sldId id="412" r:id="rId18"/>
    <p:sldId id="29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74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8" autoAdjust="0"/>
    <p:restoredTop sz="94694"/>
  </p:normalViewPr>
  <p:slideViewPr>
    <p:cSldViewPr>
      <p:cViewPr varScale="1">
        <p:scale>
          <a:sx n="72" d="100"/>
          <a:sy n="72" d="100"/>
        </p:scale>
        <p:origin x="922" y="67"/>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371601"/>
            <a:ext cx="8458200" cy="1470025"/>
          </a:xfrm>
        </p:spPr>
        <p:txBody>
          <a:bodyPr>
            <a:noAutofit/>
          </a:bodyPr>
          <a:lstStyle/>
          <a:p>
            <a:r>
              <a:rPr lang="en-US" sz="9600" dirty="0"/>
              <a:t>Sixth Sunday after Epiphany</a:t>
            </a:r>
          </a:p>
        </p:txBody>
      </p:sp>
      <p:sp>
        <p:nvSpPr>
          <p:cNvPr id="3" name="Subtitle 2"/>
          <p:cNvSpPr>
            <a:spLocks noGrp="1"/>
          </p:cNvSpPr>
          <p:nvPr>
            <p:ph type="subTitle" idx="1"/>
          </p:nvPr>
        </p:nvSpPr>
        <p:spPr>
          <a:xfrm>
            <a:off x="2895600" y="38100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965448"/>
            <a:ext cx="9067800" cy="892552"/>
          </a:xfrm>
          <a:prstGeom prst="rect">
            <a:avLst/>
          </a:prstGeom>
          <a:solidFill>
            <a:srgbClr val="9E745C">
              <a:alpha val="80000"/>
            </a:srgbClr>
          </a:solidFill>
        </p:spPr>
        <p:txBody>
          <a:bodyPr wrap="square">
            <a:spAutoFit/>
          </a:bodyPr>
          <a:lstStyle/>
          <a:p>
            <a:pPr algn="ctr"/>
            <a:r>
              <a:rPr lang="en-US" sz="2400" dirty="0"/>
              <a:t>Deuteronomy 30:15-20</a:t>
            </a:r>
            <a:r>
              <a:rPr lang="en-US" sz="2400" i="1" dirty="0"/>
              <a:t> or Sirach 15:15-20   </a:t>
            </a:r>
            <a:r>
              <a:rPr lang="en-US" dirty="0"/>
              <a:t>•  </a:t>
            </a:r>
            <a:r>
              <a:rPr lang="en-US" sz="2400" dirty="0"/>
              <a:t> Psalm 119:1-8 </a:t>
            </a:r>
            <a:endParaRPr lang="en-US" dirty="0"/>
          </a:p>
          <a:p>
            <a:pPr algn="ctr"/>
            <a:r>
              <a:rPr lang="en-US" sz="2400" dirty="0"/>
              <a:t>   1 Corinthians 3:1-9   </a:t>
            </a:r>
            <a:r>
              <a:rPr lang="en-US" dirty="0"/>
              <a:t>•  </a:t>
            </a:r>
            <a:r>
              <a:rPr lang="en-US" sz="2400" dirty="0"/>
              <a:t> Matthew 5:21-37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58876"/>
            <a:ext cx="6705600" cy="2308324"/>
          </a:xfrm>
          <a:prstGeom prst="rect">
            <a:avLst/>
          </a:prstGeom>
        </p:spPr>
        <p:txBody>
          <a:bodyPr wrap="square">
            <a:spAutoFit/>
          </a:bodyPr>
          <a:lstStyle/>
          <a:p>
            <a:r>
              <a:rPr lang="en-US" sz="3600" dirty="0"/>
              <a:t>We are God's servants, working together; you are God's field, God's building.</a:t>
            </a:r>
          </a:p>
          <a:p>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1 Corinthians 3:9</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324600"/>
            <a:ext cx="8001000" cy="307777"/>
          </a:xfrm>
          <a:prstGeom prst="rect">
            <a:avLst/>
          </a:prstGeom>
          <a:noFill/>
        </p:spPr>
        <p:txBody>
          <a:bodyPr wrap="square" rtlCol="0">
            <a:spAutoFit/>
          </a:bodyPr>
          <a:lstStyle/>
          <a:p>
            <a:pPr algn="ctr"/>
            <a:r>
              <a:rPr lang="en-US" sz="1400" dirty="0">
                <a:solidFill>
                  <a:schemeClr val="tx1">
                    <a:lumMod val="95000"/>
                  </a:schemeClr>
                </a:solidFill>
              </a:rPr>
              <a:t>Potato Planters  --  Jean Francois Millet, Museum of Fine Arts, Boston</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6000"/>
                    </a14:imgEffect>
                  </a14:imgLayer>
                </a14:imgProps>
              </a:ext>
            </a:extLst>
          </a:blip>
          <a:stretch>
            <a:fillRect/>
          </a:stretch>
        </p:blipFill>
        <p:spPr>
          <a:xfrm>
            <a:off x="2362200" y="0"/>
            <a:ext cx="7620000" cy="622935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676400"/>
            <a:ext cx="6400800" cy="2308324"/>
          </a:xfrm>
          <a:prstGeom prst="rect">
            <a:avLst/>
          </a:prstGeom>
        </p:spPr>
        <p:txBody>
          <a:bodyPr wrap="square">
            <a:spAutoFit/>
          </a:bodyPr>
          <a:lstStyle/>
          <a:p>
            <a:r>
              <a:rPr lang="en-US" sz="3600" dirty="0"/>
              <a:t>“… when you are offering your gift at the altar, if you remember that your brother or sister has something against you,</a:t>
            </a:r>
            <a:endParaRPr lang="en-US" sz="3600" dirty="0">
              <a:cs typeface="Arial" pitchFamily="34" charset="0"/>
            </a:endParaRPr>
          </a:p>
        </p:txBody>
      </p:sp>
      <p:sp>
        <p:nvSpPr>
          <p:cNvPr id="3" name="Rectangle 2"/>
          <p:cNvSpPr/>
          <p:nvPr/>
        </p:nvSpPr>
        <p:spPr>
          <a:xfrm>
            <a:off x="6705600" y="4495801"/>
            <a:ext cx="2514600" cy="461665"/>
          </a:xfrm>
          <a:prstGeom prst="rect">
            <a:avLst/>
          </a:prstGeom>
        </p:spPr>
        <p:txBody>
          <a:bodyPr wrap="square">
            <a:spAutoFit/>
          </a:bodyPr>
          <a:lstStyle/>
          <a:p>
            <a:r>
              <a:rPr lang="en-US" sz="2400" dirty="0">
                <a:cs typeface="Arial" pitchFamily="34" charset="0"/>
              </a:rPr>
              <a:t>Matthew 5:23</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1754326"/>
          </a:xfrm>
          <a:prstGeom prst="rect">
            <a:avLst/>
          </a:prstGeom>
        </p:spPr>
        <p:txBody>
          <a:bodyPr wrap="square">
            <a:spAutoFit/>
          </a:bodyPr>
          <a:lstStyle/>
          <a:p>
            <a:r>
              <a:rPr lang="en-US" sz="3600" dirty="0"/>
              <a:t>…first be reconciled to your brother or sister, and then come and offer your gift.”</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Matthew </a:t>
            </a:r>
            <a:r>
              <a:rPr lang="en-US" sz="2400" dirty="0" err="1">
                <a:cs typeface="Arial" pitchFamily="34" charset="0"/>
              </a:rPr>
              <a:t>5:24b</a:t>
            </a:r>
            <a:endParaRPr lang="en-US" sz="2400" dirty="0">
              <a:cs typeface="Arial" pitchFamily="34" charset="0"/>
            </a:endParaRPr>
          </a:p>
        </p:txBody>
      </p:sp>
    </p:spTree>
    <p:extLst>
      <p:ext uri="{BB962C8B-B14F-4D97-AF65-F5344CB8AC3E}">
        <p14:creationId xmlns:p14="http://schemas.microsoft.com/office/powerpoint/2010/main" val="1852043685"/>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6367046"/>
            <a:ext cx="8534400" cy="307777"/>
          </a:xfrm>
          <a:prstGeom prst="rect">
            <a:avLst/>
          </a:prstGeom>
          <a:noFill/>
        </p:spPr>
        <p:txBody>
          <a:bodyPr wrap="square" rtlCol="0">
            <a:spAutoFit/>
          </a:bodyPr>
          <a:lstStyle/>
          <a:p>
            <a:pPr algn="ctr"/>
            <a:r>
              <a:rPr lang="en-US" sz="1400" dirty="0">
                <a:solidFill>
                  <a:schemeClr val="tx1">
                    <a:lumMod val="95000"/>
                  </a:schemeClr>
                </a:solidFill>
              </a:rPr>
              <a:t>Reconciliation  --   Josephina de Vasconcellos, Coventry Cathedral, Coventry, UK</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73350" y="165446"/>
            <a:ext cx="7080250" cy="6006754"/>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5257801"/>
            <a:ext cx="1752600" cy="1169551"/>
          </a:xfrm>
          <a:prstGeom prst="rect">
            <a:avLst/>
          </a:prstGeom>
          <a:noFill/>
        </p:spPr>
        <p:txBody>
          <a:bodyPr wrap="square" rtlCol="0">
            <a:spAutoFit/>
          </a:bodyPr>
          <a:lstStyle/>
          <a:p>
            <a:pPr algn="ctr"/>
            <a:r>
              <a:rPr lang="en-US" sz="1400" dirty="0">
                <a:solidFill>
                  <a:schemeClr val="tx1">
                    <a:lumMod val="95000"/>
                  </a:schemeClr>
                </a:solidFill>
              </a:rPr>
              <a:t>Reconciliation</a:t>
            </a:r>
          </a:p>
          <a:p>
            <a:pPr algn="ctr"/>
            <a:endParaRPr lang="en-US" sz="1400" dirty="0">
              <a:solidFill>
                <a:schemeClr val="tx1">
                  <a:lumMod val="95000"/>
                </a:schemeClr>
              </a:solidFill>
            </a:endParaRPr>
          </a:p>
          <a:p>
            <a:pPr algn="ctr"/>
            <a:r>
              <a:rPr lang="en-US" sz="1400" dirty="0">
                <a:solidFill>
                  <a:schemeClr val="tx1">
                    <a:lumMod val="95000"/>
                  </a:schemeClr>
                </a:solidFill>
              </a:rPr>
              <a:t>Amos </a:t>
            </a:r>
            <a:r>
              <a:rPr lang="en-US" sz="1400" dirty="0" err="1">
                <a:solidFill>
                  <a:schemeClr val="tx1">
                    <a:lumMod val="95000"/>
                  </a:schemeClr>
                </a:solidFill>
              </a:rPr>
              <a:t>Supuni</a:t>
            </a:r>
            <a:r>
              <a:rPr lang="en-US" sz="1400" dirty="0">
                <a:solidFill>
                  <a:schemeClr val="tx1">
                    <a:lumMod val="95000"/>
                  </a:schemeClr>
                </a:solidFill>
              </a:rPr>
              <a:t>  </a:t>
            </a:r>
            <a:r>
              <a:rPr lang="en-US" sz="1400" dirty="0" err="1">
                <a:solidFill>
                  <a:schemeClr val="tx1">
                    <a:lumMod val="95000"/>
                  </a:schemeClr>
                </a:solidFill>
              </a:rPr>
              <a:t>Woerden</a:t>
            </a:r>
            <a:r>
              <a:rPr lang="en-US" sz="1400" dirty="0">
                <a:solidFill>
                  <a:schemeClr val="tx1">
                    <a:lumMod val="95000"/>
                  </a:schemeClr>
                </a:solidFill>
              </a:rPr>
              <a:t>, Netherlands</a:t>
            </a:r>
          </a:p>
        </p:txBody>
      </p:sp>
      <p:pic>
        <p:nvPicPr>
          <p:cNvPr id="2" name="Picture 1">
            <a:extLst>
              <a:ext uri="{FF2B5EF4-FFF2-40B4-BE49-F238E27FC236}">
                <a16:creationId xmlns:a16="http://schemas.microsoft.com/office/drawing/2014/main" id="{0F07CE20-6938-426F-B12C-4D69A04ECDD1}"/>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10000"/>
                    </a14:imgEffect>
                    <a14:imgEffect>
                      <a14:brightnessContrast contrast="15000"/>
                    </a14:imgEffect>
                  </a14:imgLayer>
                </a14:imgProps>
              </a:ext>
              <a:ext uri="{28A0092B-C50C-407E-A947-70E740481C1C}">
                <a14:useLocalDpi xmlns:a14="http://schemas.microsoft.com/office/drawing/2010/main"/>
              </a:ext>
            </a:extLst>
          </a:blip>
          <a:stretch>
            <a:fillRect/>
          </a:stretch>
        </p:blipFill>
        <p:spPr>
          <a:xfrm>
            <a:off x="4319440" y="0"/>
            <a:ext cx="4748361" cy="6858000"/>
          </a:xfrm>
          <a:prstGeom prst="rect">
            <a:avLst/>
          </a:prstGeom>
        </p:spPr>
      </p:pic>
    </p:spTree>
    <p:extLst>
      <p:ext uri="{BB962C8B-B14F-4D97-AF65-F5344CB8AC3E}">
        <p14:creationId xmlns:p14="http://schemas.microsoft.com/office/powerpoint/2010/main" val="2567986085"/>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486400"/>
            <a:ext cx="1752600" cy="1169551"/>
          </a:xfrm>
          <a:prstGeom prst="rect">
            <a:avLst/>
          </a:prstGeom>
          <a:noFill/>
        </p:spPr>
        <p:txBody>
          <a:bodyPr wrap="square" rtlCol="0">
            <a:spAutoFit/>
          </a:bodyPr>
          <a:lstStyle/>
          <a:p>
            <a:pPr algn="ctr"/>
            <a:r>
              <a:rPr lang="en-US" sz="1400" dirty="0">
                <a:solidFill>
                  <a:schemeClr val="tx1">
                    <a:lumMod val="95000"/>
                  </a:schemeClr>
                </a:solidFill>
              </a:rPr>
              <a:t>Reconciliation</a:t>
            </a:r>
          </a:p>
          <a:p>
            <a:pPr algn="ctr"/>
            <a:endParaRPr lang="en-US" sz="1400" dirty="0">
              <a:solidFill>
                <a:schemeClr val="tx1">
                  <a:lumMod val="95000"/>
                </a:schemeClr>
              </a:solidFill>
            </a:endParaRPr>
          </a:p>
          <a:p>
            <a:pPr algn="ctr"/>
            <a:r>
              <a:rPr lang="en-US" sz="1400" dirty="0">
                <a:solidFill>
                  <a:schemeClr val="tx1">
                    <a:lumMod val="95000"/>
                  </a:schemeClr>
                </a:solidFill>
              </a:rPr>
              <a:t>Jacek </a:t>
            </a:r>
            <a:r>
              <a:rPr lang="en-US" sz="1400" dirty="0" err="1">
                <a:solidFill>
                  <a:schemeClr val="tx1">
                    <a:lumMod val="95000"/>
                  </a:schemeClr>
                </a:solidFill>
              </a:rPr>
              <a:t>Malczewski</a:t>
            </a:r>
            <a:endParaRPr lang="en-US" sz="1400" dirty="0">
              <a:solidFill>
                <a:schemeClr val="tx1">
                  <a:lumMod val="95000"/>
                </a:schemeClr>
              </a:solidFill>
            </a:endParaRPr>
          </a:p>
          <a:p>
            <a:pPr algn="ctr"/>
            <a:r>
              <a:rPr lang="en-US" sz="1400" dirty="0">
                <a:solidFill>
                  <a:schemeClr val="tx1">
                    <a:lumMod val="95000"/>
                  </a:schemeClr>
                </a:solidFill>
              </a:rPr>
              <a:t>National Museum</a:t>
            </a:r>
          </a:p>
          <a:p>
            <a:pPr algn="ctr"/>
            <a:r>
              <a:rPr lang="en-US" sz="1400" dirty="0">
                <a:solidFill>
                  <a:schemeClr val="tx1">
                    <a:lumMod val="95000"/>
                  </a:schemeClr>
                </a:solidFill>
              </a:rPr>
              <a:t>Warsaw, Poland</a:t>
            </a:r>
          </a:p>
        </p:txBody>
      </p:sp>
      <p:pic>
        <p:nvPicPr>
          <p:cNvPr id="7" name="Picture 6">
            <a:extLst>
              <a:ext uri="{FF2B5EF4-FFF2-40B4-BE49-F238E27FC236}">
                <a16:creationId xmlns:a16="http://schemas.microsoft.com/office/drawing/2014/main" id="{B5C855AD-A096-B402-11F7-7F01E18DA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408" y="0"/>
            <a:ext cx="5415992" cy="6858000"/>
          </a:xfrm>
          <a:prstGeom prst="rect">
            <a:avLst/>
          </a:prstGeom>
        </p:spPr>
      </p:pic>
    </p:spTree>
    <p:extLst>
      <p:ext uri="{BB962C8B-B14F-4D97-AF65-F5344CB8AC3E}">
        <p14:creationId xmlns:p14="http://schemas.microsoft.com/office/powerpoint/2010/main" val="615356219"/>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2847" y="5486400"/>
            <a:ext cx="1905000" cy="1169551"/>
          </a:xfrm>
          <a:prstGeom prst="rect">
            <a:avLst/>
          </a:prstGeom>
          <a:noFill/>
        </p:spPr>
        <p:txBody>
          <a:bodyPr wrap="square" rtlCol="0">
            <a:spAutoFit/>
          </a:bodyPr>
          <a:lstStyle/>
          <a:p>
            <a:pPr algn="ctr"/>
            <a:r>
              <a:rPr lang="en-US" sz="1400" dirty="0">
                <a:solidFill>
                  <a:schemeClr val="tx1">
                    <a:lumMod val="95000"/>
                  </a:schemeClr>
                </a:solidFill>
              </a:rPr>
              <a:t>Slavery Reconciliation Statue</a:t>
            </a:r>
          </a:p>
          <a:p>
            <a:pPr algn="ctr"/>
            <a:r>
              <a:rPr lang="en-US" sz="1400" dirty="0">
                <a:solidFill>
                  <a:schemeClr val="tx1">
                    <a:lumMod val="95000"/>
                  </a:schemeClr>
                </a:solidFill>
              </a:rPr>
              <a:t>Stephen Broadbent</a:t>
            </a:r>
          </a:p>
          <a:p>
            <a:pPr algn="ctr"/>
            <a:endParaRPr lang="en-US" sz="1400" dirty="0">
              <a:solidFill>
                <a:schemeClr val="tx1">
                  <a:lumMod val="95000"/>
                </a:schemeClr>
              </a:solidFill>
            </a:endParaRPr>
          </a:p>
          <a:p>
            <a:pPr algn="ctr"/>
            <a:r>
              <a:rPr lang="en-US" sz="1400" dirty="0">
                <a:solidFill>
                  <a:schemeClr val="tx1">
                    <a:lumMod val="95000"/>
                  </a:schemeClr>
                </a:solidFill>
              </a:rPr>
              <a:t>Richmond, VA</a:t>
            </a:r>
          </a:p>
        </p:txBody>
      </p:sp>
      <p:pic>
        <p:nvPicPr>
          <p:cNvPr id="2" name="Picture 1">
            <a:extLst>
              <a:ext uri="{FF2B5EF4-FFF2-40B4-BE49-F238E27FC236}">
                <a16:creationId xmlns:a16="http://schemas.microsoft.com/office/drawing/2014/main" id="{D81A9ABE-2D12-479E-9727-9A3169B0666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
                    </a14:imgEffect>
                    <a14:imgEffect>
                      <a14:brightnessContrast bright="5000" contrast="10000"/>
                    </a14:imgEffect>
                  </a14:imgLayer>
                </a14:imgProps>
              </a:ext>
              <a:ext uri="{28A0092B-C50C-407E-A947-70E740481C1C}">
                <a14:useLocalDpi xmlns:a14="http://schemas.microsoft.com/office/drawing/2010/main"/>
              </a:ext>
            </a:extLst>
          </a:blip>
          <a:srcRect/>
          <a:stretch/>
        </p:blipFill>
        <p:spPr>
          <a:xfrm>
            <a:off x="4343400" y="-10160"/>
            <a:ext cx="5867400" cy="6858000"/>
          </a:xfrm>
          <a:prstGeom prst="rect">
            <a:avLst/>
          </a:prstGeom>
        </p:spPr>
      </p:pic>
    </p:spTree>
    <p:extLst>
      <p:ext uri="{BB962C8B-B14F-4D97-AF65-F5344CB8AC3E}">
        <p14:creationId xmlns:p14="http://schemas.microsoft.com/office/powerpoint/2010/main" val="4222338934"/>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002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http://diglib.library.vanderbilt.edu/act-imagelink.pl?RC=55852</a:t>
            </a:r>
          </a:p>
          <a:p>
            <a:pPr>
              <a:buNone/>
            </a:pPr>
            <a:r>
              <a:rPr lang="en-US" sz="1600" dirty="0"/>
              <a:t>http://commons.wikimedia.org/wiki/File:The_1st_Commandment_of_God._I_am_the_Lord_thy_God._You_shall_have_no_other_gods_before_Me..jpg</a:t>
            </a:r>
          </a:p>
          <a:p>
            <a:pPr>
              <a:buNone/>
            </a:pPr>
            <a:r>
              <a:rPr lang="en-US" sz="1600" dirty="0"/>
              <a:t>https://</a:t>
            </a:r>
            <a:r>
              <a:rPr lang="en-US" sz="1600" dirty="0" err="1"/>
              <a:t>commons.wikimedia.org</a:t>
            </a:r>
            <a:r>
              <a:rPr lang="en-US" sz="1600" dirty="0"/>
              <a:t>/wiki/File:Seven_Sacraments_-_</a:t>
            </a:r>
            <a:r>
              <a:rPr lang="en-US" sz="1600" dirty="0" err="1"/>
              <a:t>Confirmation_II</a:t>
            </a:r>
            <a:r>
              <a:rPr lang="en-US" sz="1600" dirty="0"/>
              <a:t>_(1645)_</a:t>
            </a:r>
            <a:r>
              <a:rPr lang="en-US" sz="1600" dirty="0" err="1"/>
              <a:t>Nicolas_Poussin.jpg</a:t>
            </a:r>
            <a:endParaRPr lang="en-US" sz="1600" dirty="0"/>
          </a:p>
          <a:p>
            <a:pPr>
              <a:buNone/>
            </a:pPr>
            <a:r>
              <a:rPr lang="en-US" sz="1600" dirty="0"/>
              <a:t>https://</a:t>
            </a:r>
            <a:r>
              <a:rPr lang="en-US" sz="1600" dirty="0" err="1"/>
              <a:t>www.flickr.com</a:t>
            </a:r>
            <a:r>
              <a:rPr lang="en-US" sz="1600" dirty="0"/>
              <a:t>/photos/</a:t>
            </a:r>
            <a:r>
              <a:rPr lang="en-US" sz="1600" dirty="0" err="1"/>
              <a:t>pasa</a:t>
            </a:r>
            <a:r>
              <a:rPr lang="en-US" sz="1600" dirty="0"/>
              <a:t>/8508822920</a:t>
            </a:r>
          </a:p>
          <a:p>
            <a:pPr>
              <a:buNone/>
            </a:pPr>
            <a:r>
              <a:rPr lang="en-US" sz="1600" dirty="0"/>
              <a:t>http://</a:t>
            </a:r>
            <a:r>
              <a:rPr lang="en-US" sz="1600" dirty="0" err="1"/>
              <a:t>www.mfa.org</a:t>
            </a:r>
            <a:r>
              <a:rPr lang="en-US" sz="1600" dirty="0"/>
              <a:t>/</a:t>
            </a:r>
          </a:p>
          <a:p>
            <a:pPr>
              <a:buNone/>
            </a:pPr>
            <a:r>
              <a:rPr lang="en-US" sz="1600" dirty="0"/>
              <a:t>http://www.flickr.com/photos/52325611@N05/4947065261/</a:t>
            </a:r>
          </a:p>
          <a:p>
            <a:pPr>
              <a:buNone/>
            </a:pPr>
            <a:r>
              <a:rPr lang="en-US" sz="1600" dirty="0"/>
              <a:t>https://commons.wikimedia.org/wiki/File:Reconciliation_Amos_Supuni_Woerden.jpg</a:t>
            </a:r>
          </a:p>
          <a:p>
            <a:pPr>
              <a:buNone/>
            </a:pPr>
            <a:r>
              <a:rPr lang="en-US" sz="1600" dirty="0"/>
              <a:t>https://www.flickr.com/photos/wolfnowl/3893602036/</a:t>
            </a:r>
          </a:p>
          <a:p>
            <a:pPr>
              <a:buNone/>
            </a:pPr>
            <a:r>
              <a:rPr lang="en-US" sz="1600" dirty="0"/>
              <a:t>http://commons.wikimedia.org/wiki/File:Hands_Across_the_Divide_-_geograph.org.uk_-_478600.jpg</a:t>
            </a:r>
          </a:p>
          <a:p>
            <a:pPr>
              <a:buNone/>
            </a:pPr>
            <a:r>
              <a:rPr lang="en-US" sz="1600" dirty="0"/>
              <a:t>https://www.flickr.com/photos/emeryjl/511012098</a:t>
            </a:r>
          </a:p>
          <a:p>
            <a:pPr>
              <a:buNone/>
            </a:pPr>
            <a:r>
              <a:rPr lang="en-US" sz="1600" dirty="0"/>
              <a:t>https://commons.wikimedia.org/wiki/File:Malczewski_Reconciliation.jpg</a:t>
            </a:r>
          </a:p>
          <a:p>
            <a:pPr>
              <a:buNone/>
            </a:pPr>
            <a:r>
              <a:rPr lang="en-US" sz="1600" dirty="0"/>
              <a:t>https://commons.wikimedia.org/wiki/File:Reconciliation_Triangle.jpg</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000072"/>
            <a:ext cx="7467600" cy="1200329"/>
          </a:xfrm>
          <a:prstGeom prst="rect">
            <a:avLst/>
          </a:prstGeom>
        </p:spPr>
        <p:txBody>
          <a:bodyPr wrap="square">
            <a:spAutoFit/>
          </a:bodyPr>
          <a:lstStyle/>
          <a:p>
            <a:r>
              <a:rPr lang="en-US" sz="3600" dirty="0"/>
              <a:t>Choose…loving the LORD your God, obeying him, and holding fast to him;</a:t>
            </a:r>
            <a:endParaRPr lang="en-US" sz="3600" dirty="0">
              <a:cs typeface="Arial" pitchFamily="34" charset="0"/>
            </a:endParaRPr>
          </a:p>
        </p:txBody>
      </p:sp>
      <p:sp>
        <p:nvSpPr>
          <p:cNvPr id="3" name="Rectangle 2"/>
          <p:cNvSpPr/>
          <p:nvPr/>
        </p:nvSpPr>
        <p:spPr>
          <a:xfrm>
            <a:off x="5943600" y="4267201"/>
            <a:ext cx="4114800" cy="461665"/>
          </a:xfrm>
          <a:prstGeom prst="rect">
            <a:avLst/>
          </a:prstGeom>
        </p:spPr>
        <p:txBody>
          <a:bodyPr wrap="square">
            <a:spAutoFit/>
          </a:bodyPr>
          <a:lstStyle/>
          <a:p>
            <a:r>
              <a:rPr lang="en-US" sz="2400" dirty="0">
                <a:cs typeface="Arial" pitchFamily="34" charset="0"/>
              </a:rPr>
              <a:t>Deuteronomy </a:t>
            </a:r>
            <a:r>
              <a:rPr lang="en-US" sz="2400" dirty="0" err="1">
                <a:cs typeface="Arial" pitchFamily="34" charset="0"/>
              </a:rPr>
              <a:t>30:19b</a:t>
            </a:r>
            <a:r>
              <a:rPr lang="en-US" sz="2400" dirty="0">
                <a:cs typeface="Arial" pitchFamily="34" charset="0"/>
              </a:rPr>
              <a:t>, </a:t>
            </a:r>
            <a:r>
              <a:rPr lang="en-US" sz="2400" dirty="0" err="1">
                <a:cs typeface="Arial" pitchFamily="34" charset="0"/>
              </a:rPr>
              <a:t>20a</a:t>
            </a:r>
            <a:endParaRPr lang="en-US" sz="2400" dirty="0">
              <a:cs typeface="Arial" pitchFamily="34" charset="0"/>
            </a:endParaRPr>
          </a:p>
        </p:txBody>
      </p:sp>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257800"/>
            <a:ext cx="2057400" cy="1384995"/>
          </a:xfrm>
          <a:prstGeom prst="rect">
            <a:avLst/>
          </a:prstGeom>
          <a:noFill/>
        </p:spPr>
        <p:txBody>
          <a:bodyPr wrap="square" rtlCol="0">
            <a:spAutoFit/>
          </a:bodyPr>
          <a:lstStyle/>
          <a:p>
            <a:pPr algn="ctr"/>
            <a:r>
              <a:rPr lang="en-US" sz="1400" dirty="0">
                <a:solidFill>
                  <a:schemeClr val="tx1">
                    <a:lumMod val="95000"/>
                  </a:schemeClr>
                </a:solidFill>
              </a:rPr>
              <a:t>The Lord is My Shepherd</a:t>
            </a:r>
          </a:p>
          <a:p>
            <a:pPr algn="ctr"/>
            <a:endParaRPr lang="en-US" sz="1400" dirty="0">
              <a:solidFill>
                <a:schemeClr val="tx1">
                  <a:lumMod val="95000"/>
                </a:schemeClr>
              </a:solidFill>
            </a:endParaRPr>
          </a:p>
          <a:p>
            <a:pPr algn="ctr"/>
            <a:r>
              <a:rPr lang="en-US" sz="1400" dirty="0">
                <a:solidFill>
                  <a:schemeClr val="tx1">
                    <a:lumMod val="95000"/>
                  </a:schemeClr>
                </a:solidFill>
              </a:rPr>
              <a:t>Eastman Johnson Smithsonian American Art Museum </a:t>
            </a:r>
          </a:p>
          <a:p>
            <a:pPr algn="ctr"/>
            <a:r>
              <a:rPr lang="en-US" sz="1400" dirty="0">
                <a:solidFill>
                  <a:schemeClr val="tx1">
                    <a:lumMod val="95000"/>
                  </a:schemeClr>
                </a:solidFill>
              </a:rPr>
              <a:t>Washington, DC</a:t>
            </a:r>
          </a:p>
        </p:txBody>
      </p:sp>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12000" contrast="7000"/>
                    </a14:imgEffect>
                  </a14:imgLayer>
                </a14:imgProps>
              </a:ext>
              <a:ext uri="{28A0092B-C50C-407E-A947-70E740481C1C}">
                <a14:useLocalDpi xmlns:a14="http://schemas.microsoft.com/office/drawing/2010/main"/>
              </a:ext>
            </a:extLst>
          </a:blip>
          <a:stretch>
            <a:fillRect/>
          </a:stretch>
        </p:blipFill>
        <p:spPr>
          <a:xfrm>
            <a:off x="4130992" y="0"/>
            <a:ext cx="5546408"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228672"/>
            <a:ext cx="7467600" cy="1200329"/>
          </a:xfrm>
          <a:prstGeom prst="rect">
            <a:avLst/>
          </a:prstGeom>
        </p:spPr>
        <p:txBody>
          <a:bodyPr wrap="square">
            <a:spAutoFit/>
          </a:bodyPr>
          <a:lstStyle/>
          <a:p>
            <a:r>
              <a:rPr lang="en-US" sz="3600" dirty="0"/>
              <a:t>Happy are those who keep his decrees, who seek him with their whole heart;</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Psalm 119:1-8</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214646"/>
            <a:ext cx="8839200" cy="307777"/>
          </a:xfrm>
          <a:prstGeom prst="rect">
            <a:avLst/>
          </a:prstGeom>
          <a:noFill/>
        </p:spPr>
        <p:txBody>
          <a:bodyPr wrap="square" rtlCol="0">
            <a:spAutoFit/>
          </a:bodyPr>
          <a:lstStyle/>
          <a:p>
            <a:pPr algn="ctr"/>
            <a:r>
              <a:rPr lang="en-US" sz="1400" dirty="0">
                <a:solidFill>
                  <a:schemeClr val="tx1">
                    <a:lumMod val="95000"/>
                  </a:schemeClr>
                </a:solidFill>
              </a:rPr>
              <a:t>“I am the Lord Your God, You Shall Have No Other Gods Before Me.”  Khanty-</a:t>
            </a:r>
            <a:r>
              <a:rPr lang="en-US" sz="1400" dirty="0" err="1">
                <a:solidFill>
                  <a:schemeClr val="tx1">
                    <a:lumMod val="95000"/>
                  </a:schemeClr>
                </a:solidFill>
              </a:rPr>
              <a:t>Mansiysk</a:t>
            </a:r>
            <a:r>
              <a:rPr lang="en-US" sz="1400" dirty="0">
                <a:solidFill>
                  <a:schemeClr val="tx1">
                    <a:lumMod val="95000"/>
                  </a:schemeClr>
                </a:solidFill>
              </a:rPr>
              <a:t>, Russia</a:t>
            </a:r>
          </a:p>
        </p:txBody>
      </p:sp>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sharpenSoften amount="3000"/>
                    </a14:imgEffect>
                    <a14:imgEffect>
                      <a14:saturation sat="108000"/>
                    </a14:imgEffect>
                    <a14:imgEffect>
                      <a14:brightnessContrast bright="7000" contrast="12000"/>
                    </a14:imgEffect>
                  </a14:imgLayer>
                </a14:imgProps>
              </a:ext>
              <a:ext uri="{28A0092B-C50C-407E-A947-70E740481C1C}">
                <a14:useLocalDpi xmlns:a14="http://schemas.microsoft.com/office/drawing/2010/main"/>
              </a:ext>
            </a:extLst>
          </a:blip>
          <a:stretch>
            <a:fillRect/>
          </a:stretch>
        </p:blipFill>
        <p:spPr>
          <a:xfrm>
            <a:off x="2311400" y="152400"/>
            <a:ext cx="7518400" cy="56388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228672"/>
            <a:ext cx="5791200" cy="1200329"/>
          </a:xfrm>
          <a:prstGeom prst="rect">
            <a:avLst/>
          </a:prstGeom>
        </p:spPr>
        <p:txBody>
          <a:bodyPr wrap="square">
            <a:spAutoFit/>
          </a:bodyPr>
          <a:lstStyle/>
          <a:p>
            <a:r>
              <a:rPr lang="en-US" sz="3600" dirty="0"/>
              <a:t>I planted, Apollos watered, but God gave the growth.</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1 Corinthians 3:6</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6214646"/>
            <a:ext cx="8839200" cy="307777"/>
          </a:xfrm>
          <a:prstGeom prst="rect">
            <a:avLst/>
          </a:prstGeom>
          <a:noFill/>
        </p:spPr>
        <p:txBody>
          <a:bodyPr wrap="square" rtlCol="0">
            <a:spAutoFit/>
          </a:bodyPr>
          <a:lstStyle/>
          <a:p>
            <a:pPr algn="ctr"/>
            <a:r>
              <a:rPr lang="en-US" sz="1400" dirty="0">
                <a:solidFill>
                  <a:schemeClr val="tx1">
                    <a:lumMod val="95000"/>
                  </a:schemeClr>
                </a:solidFill>
              </a:rPr>
              <a:t>Confirmation  --  Nicolas </a:t>
            </a:r>
            <a:r>
              <a:rPr lang="en-US" sz="1400" dirty="0" err="1">
                <a:solidFill>
                  <a:schemeClr val="tx1">
                    <a:lumMod val="95000"/>
                  </a:schemeClr>
                </a:solidFill>
              </a:rPr>
              <a:t>Poussin</a:t>
            </a:r>
            <a:r>
              <a:rPr lang="en-US" sz="1400" dirty="0">
                <a:solidFill>
                  <a:schemeClr val="tx1">
                    <a:lumMod val="95000"/>
                  </a:schemeClr>
                </a:solidFill>
              </a:rPr>
              <a:t>, Scottish National Gallery, Edinburgh, Scotland</a:t>
            </a:r>
          </a:p>
        </p:txBody>
      </p:sp>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sharpenSoften amount="5000"/>
                    </a14:imgEffect>
                    <a14:imgEffect>
                      <a14:brightnessContrast bright="30000" contrast="16000"/>
                    </a14:imgEffect>
                  </a14:imgLayer>
                </a14:imgProps>
              </a:ext>
              <a:ext uri="{28A0092B-C50C-407E-A947-70E740481C1C}">
                <a14:useLocalDpi xmlns:a14="http://schemas.microsoft.com/office/drawing/2010/main"/>
              </a:ext>
            </a:extLst>
          </a:blip>
          <a:stretch>
            <a:fillRect/>
          </a:stretch>
        </p:blipFill>
        <p:spPr>
          <a:xfrm>
            <a:off x="1600200" y="37215"/>
            <a:ext cx="9144000" cy="5889855"/>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2"/>
            <a:ext cx="7467600" cy="1200329"/>
          </a:xfrm>
          <a:prstGeom prst="rect">
            <a:avLst/>
          </a:prstGeom>
        </p:spPr>
        <p:txBody>
          <a:bodyPr wrap="square">
            <a:spAutoFit/>
          </a:bodyPr>
          <a:lstStyle/>
          <a:p>
            <a:r>
              <a:rPr lang="en-US" sz="3600" dirty="0"/>
              <a:t>The one who plants and the one who waters have a common purpose…</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1 Corinthians </a:t>
            </a:r>
            <a:r>
              <a:rPr lang="en-US" sz="2400" dirty="0" err="1">
                <a:cs typeface="Arial" pitchFamily="34" charset="0"/>
              </a:rPr>
              <a:t>3:8a</a:t>
            </a:r>
            <a:endParaRPr lang="en-US" sz="2400" dirty="0">
              <a:cs typeface="Arial" pitchFamily="34" charset="0"/>
            </a:endParaRPr>
          </a:p>
        </p:txBody>
      </p:sp>
    </p:spTree>
    <p:extLst>
      <p:ext uri="{BB962C8B-B14F-4D97-AF65-F5344CB8AC3E}">
        <p14:creationId xmlns:p14="http://schemas.microsoft.com/office/powerpoint/2010/main" val="2250171086"/>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6443246"/>
            <a:ext cx="6858000" cy="307777"/>
          </a:xfrm>
          <a:prstGeom prst="rect">
            <a:avLst/>
          </a:prstGeom>
          <a:noFill/>
        </p:spPr>
        <p:txBody>
          <a:bodyPr wrap="square" rtlCol="0">
            <a:spAutoFit/>
          </a:bodyPr>
          <a:lstStyle/>
          <a:p>
            <a:pPr algn="ctr">
              <a:defRPr/>
            </a:pPr>
            <a:r>
              <a:rPr lang="en-US" sz="1400" kern="0" dirty="0">
                <a:solidFill>
                  <a:schemeClr val="tx1">
                    <a:lumMod val="95000"/>
                  </a:schemeClr>
                </a:solidFill>
              </a:rPr>
              <a:t>City Greens Community Garden  -- City Greens, St. Louis, MO  </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8246" y="1"/>
            <a:ext cx="8298755" cy="6233671"/>
          </a:xfrm>
          <a:prstGeom prst="rect">
            <a:avLst/>
          </a:prstGeom>
        </p:spPr>
      </p:pic>
    </p:spTree>
    <p:extLst>
      <p:ext uri="{BB962C8B-B14F-4D97-AF65-F5344CB8AC3E}">
        <p14:creationId xmlns:p14="http://schemas.microsoft.com/office/powerpoint/2010/main" val="2012679983"/>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1767</TotalTime>
  <Words>584</Words>
  <Application>Microsoft Office PowerPoint</Application>
  <PresentationFormat>Widescreen</PresentationFormat>
  <Paragraphs>57</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First Sunday after Christmas Day Year A</vt:lpstr>
      <vt:lpstr>Sixth Sunday after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70</cp:revision>
  <dcterms:created xsi:type="dcterms:W3CDTF">2016-08-31T16:46:43Z</dcterms:created>
  <dcterms:modified xsi:type="dcterms:W3CDTF">2022-09-16T14:22:59Z</dcterms:modified>
</cp:coreProperties>
</file>