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99" r:id="rId3"/>
    <p:sldId id="314" r:id="rId4"/>
    <p:sldId id="300" r:id="rId5"/>
    <p:sldId id="313" r:id="rId6"/>
    <p:sldId id="301" r:id="rId7"/>
    <p:sldId id="311" r:id="rId8"/>
    <p:sldId id="302" r:id="rId9"/>
    <p:sldId id="315" r:id="rId10"/>
    <p:sldId id="303" r:id="rId11"/>
    <p:sldId id="316" r:id="rId12"/>
    <p:sldId id="304" r:id="rId13"/>
    <p:sldId id="317" r:id="rId14"/>
    <p:sldId id="305" r:id="rId15"/>
    <p:sldId id="318" r:id="rId16"/>
    <p:sldId id="307" r:id="rId17"/>
    <p:sldId id="320" r:id="rId18"/>
    <p:sldId id="306" r:id="rId19"/>
    <p:sldId id="322" r:id="rId20"/>
    <p:sldId id="308" r:id="rId21"/>
    <p:sldId id="323" r:id="rId22"/>
    <p:sldId id="309" r:id="rId23"/>
    <p:sldId id="324" r:id="rId24"/>
    <p:sldId id="310" r:id="rId25"/>
    <p:sldId id="325" r:id="rId26"/>
    <p:sldId id="297" r:id="rId2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743F"/>
    <a:srgbClr val="292030"/>
    <a:srgbClr val="275F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655" autoAdjust="0"/>
  </p:normalViewPr>
  <p:slideViewPr>
    <p:cSldViewPr>
      <p:cViewPr varScale="1">
        <p:scale>
          <a:sx n="57" d="100"/>
          <a:sy n="57" d="100"/>
        </p:scale>
        <p:origin x="72" y="394"/>
      </p:cViewPr>
      <p:guideLst>
        <p:guide orient="horz" pos="2160"/>
        <p:guide pos="3840"/>
      </p:guideLst>
    </p:cSldViewPr>
  </p:slideViewPr>
  <p:outlineViewPr>
    <p:cViewPr>
      <p:scale>
        <a:sx n="33" d="100"/>
        <a:sy n="33" d="100"/>
      </p:scale>
      <p:origin x="0" y="-3494"/>
    </p:cViewPr>
  </p:outlineViewPr>
  <p:notesTextViewPr>
    <p:cViewPr>
      <p:scale>
        <a:sx n="100" d="100"/>
        <a:sy n="100" d="100"/>
      </p:scale>
      <p:origin x="0" y="0"/>
    </p:cViewPr>
  </p:notesTextViewPr>
  <p:sorterViewPr>
    <p:cViewPr varScale="1">
      <p:scale>
        <a:sx n="1" d="1"/>
        <a:sy n="1" d="1"/>
      </p:scale>
      <p:origin x="0" y="-80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55E14-6435-4D5C-A01A-094F49B7C61F}"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8758F-96A9-4B88-80FC-DED4821690F9}" type="slidenum">
              <a:rPr lang="en-US" smtClean="0"/>
              <a:t>‹#›</a:t>
            </a:fld>
            <a:endParaRPr lang="en-US"/>
          </a:p>
        </p:txBody>
      </p:sp>
    </p:spTree>
    <p:extLst>
      <p:ext uri="{BB962C8B-B14F-4D97-AF65-F5344CB8AC3E}">
        <p14:creationId xmlns:p14="http://schemas.microsoft.com/office/powerpoint/2010/main" val="4210943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A8758F-96A9-4B88-80FC-DED4821690F9}" type="slidenum">
              <a:rPr lang="en-US" smtClean="0"/>
              <a:t>1</a:t>
            </a:fld>
            <a:endParaRPr lang="en-US"/>
          </a:p>
        </p:txBody>
      </p:sp>
    </p:spTree>
    <p:extLst>
      <p:ext uri="{BB962C8B-B14F-4D97-AF65-F5344CB8AC3E}">
        <p14:creationId xmlns:p14="http://schemas.microsoft.com/office/powerpoint/2010/main" val="215293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A8758F-96A9-4B88-80FC-DED4821690F9}" type="slidenum">
              <a:rPr lang="en-US" smtClean="0"/>
              <a:t>17</a:t>
            </a:fld>
            <a:endParaRPr lang="en-US"/>
          </a:p>
        </p:txBody>
      </p:sp>
    </p:spTree>
    <p:extLst>
      <p:ext uri="{BB962C8B-B14F-4D97-AF65-F5344CB8AC3E}">
        <p14:creationId xmlns:p14="http://schemas.microsoft.com/office/powerpoint/2010/main" val="3190109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C82AC52-CFB9-449F-9532-32CF8B554B9E}"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292D66-C65E-4656-871E-A5D1D9144D7C}" type="slidenum">
              <a:rPr lang="en-US"/>
              <a:pPr>
                <a:defRPr/>
              </a:pPr>
              <a:t>‹#›</a:t>
            </a:fld>
            <a:endParaRPr lang="en-US"/>
          </a:p>
        </p:txBody>
      </p:sp>
    </p:spTree>
  </p:cSld>
  <p:clrMapOvr>
    <a:masterClrMapping/>
  </p:clrMapOvr>
  <p:transition advTm="6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6B7DF1-1569-4935-91A8-A7F16FA81B9A}"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DE2ACC-DE54-4FE7-95D4-AAF008884C52}" type="slidenum">
              <a:rPr lang="en-US"/>
              <a:pPr>
                <a:defRPr/>
              </a:pPr>
              <a:t>‹#›</a:t>
            </a:fld>
            <a:endParaRPr lang="en-US"/>
          </a:p>
        </p:txBody>
      </p:sp>
    </p:spTree>
  </p:cSld>
  <p:clrMapOvr>
    <a:masterClrMapping/>
  </p:clrMapOvr>
  <p:transition advTm="6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C7DFEDA-9D43-4E0B-AB23-49D0FC2EAC56}"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A75962-A353-414D-93EC-F417655253B8}" type="slidenum">
              <a:rPr lang="en-US"/>
              <a:pPr>
                <a:defRPr/>
              </a:pPr>
              <a:t>‹#›</a:t>
            </a:fld>
            <a:endParaRPr lang="en-US"/>
          </a:p>
        </p:txBody>
      </p:sp>
    </p:spTree>
  </p:cSld>
  <p:clrMapOvr>
    <a:masterClrMapping/>
  </p:clrMapOvr>
  <p:transition advTm="6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BD0C71F-FDE0-4804-86A5-76A40D83D098}"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51B27E-3814-4D69-8C56-9562378BB71E}" type="slidenum">
              <a:rPr lang="en-US"/>
              <a:pPr>
                <a:defRPr/>
              </a:pPr>
              <a:t>‹#›</a:t>
            </a:fld>
            <a:endParaRPr lang="en-US"/>
          </a:p>
        </p:txBody>
      </p:sp>
    </p:spTree>
  </p:cSld>
  <p:clrMapOvr>
    <a:masterClrMapping/>
  </p:clrMapOvr>
  <p:transition advTm="6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573D229-A8F2-481F-93B0-53099968722D}"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B01A73-7D3A-422F-B65B-D9E9F9DDF2B8}" type="slidenum">
              <a:rPr lang="en-US"/>
              <a:pPr>
                <a:defRPr/>
              </a:pPr>
              <a:t>‹#›</a:t>
            </a:fld>
            <a:endParaRPr lang="en-US"/>
          </a:p>
        </p:txBody>
      </p:sp>
    </p:spTree>
  </p:cSld>
  <p:clrMapOvr>
    <a:masterClrMapping/>
  </p:clrMapOvr>
  <p:transition advTm="6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170B300-248D-4A77-83ED-3B37CA5F0055}" type="datetimeFigureOut">
              <a:rPr lang="en-US"/>
              <a:pPr>
                <a:defRPr/>
              </a:pPr>
              <a:t>9/15/2022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17BB42-894E-470F-92B4-2E5E9CC91F96}" type="slidenum">
              <a:rPr lang="en-US"/>
              <a:pPr>
                <a:defRPr/>
              </a:pPr>
              <a:t>‹#›</a:t>
            </a:fld>
            <a:endParaRPr lang="en-US"/>
          </a:p>
        </p:txBody>
      </p:sp>
    </p:spTree>
  </p:cSld>
  <p:clrMapOvr>
    <a:masterClrMapping/>
  </p:clrMapOvr>
  <p:transition advTm="6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97CFFBE-8BE2-44CE-A090-726A0293F96F}" type="datetimeFigureOut">
              <a:rPr lang="en-US"/>
              <a:pPr>
                <a:defRPr/>
              </a:pPr>
              <a:t>9/15/2022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6EBA2AC-46DA-4A65-B9B7-300D0B3853EB}" type="slidenum">
              <a:rPr lang="en-US"/>
              <a:pPr>
                <a:defRPr/>
              </a:pPr>
              <a:t>‹#›</a:t>
            </a:fld>
            <a:endParaRPr lang="en-US"/>
          </a:p>
        </p:txBody>
      </p:sp>
    </p:spTree>
  </p:cSld>
  <p:clrMapOvr>
    <a:masterClrMapping/>
  </p:clrMapOvr>
  <p:transition advTm="6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05C31A0-A1B6-499E-8917-562A1AE278E3}" type="datetimeFigureOut">
              <a:rPr lang="en-US"/>
              <a:pPr>
                <a:defRPr/>
              </a:pPr>
              <a:t>9/15/2022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2D29698-1E5A-43CE-B06D-508EA9628B86}" type="slidenum">
              <a:rPr lang="en-US"/>
              <a:pPr>
                <a:defRPr/>
              </a:pPr>
              <a:t>‹#›</a:t>
            </a:fld>
            <a:endParaRPr lang="en-US"/>
          </a:p>
        </p:txBody>
      </p:sp>
    </p:spTree>
  </p:cSld>
  <p:clrMapOvr>
    <a:masterClrMapping/>
  </p:clrMapOvr>
  <p:transition advTm="6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72E464-8345-4222-BDF2-B383492C63B8}" type="datetimeFigureOut">
              <a:rPr lang="en-US"/>
              <a:pPr>
                <a:defRPr/>
              </a:pPr>
              <a:t>9/15/2022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AE7819-DEFD-47F2-8A44-B280BAFE43F6}" type="slidenum">
              <a:rPr lang="en-US"/>
              <a:pPr>
                <a:defRPr/>
              </a:pPr>
              <a:t>‹#›</a:t>
            </a:fld>
            <a:endParaRPr lang="en-US"/>
          </a:p>
        </p:txBody>
      </p:sp>
    </p:spTree>
  </p:cSld>
  <p:clrMapOvr>
    <a:masterClrMapping/>
  </p:clrMapOvr>
  <p:transition advTm="6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4291F51-4140-4C49-A05E-CAC6200EBD7C}" type="datetimeFigureOut">
              <a:rPr lang="en-US"/>
              <a:pPr>
                <a:defRPr/>
              </a:pPr>
              <a:t>9/15/2022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ABECC8-683F-4DAB-9FC1-8D568BCDD67E}" type="slidenum">
              <a:rPr lang="en-US"/>
              <a:pPr>
                <a:defRPr/>
              </a:pPr>
              <a:t>‹#›</a:t>
            </a:fld>
            <a:endParaRPr lang="en-US"/>
          </a:p>
        </p:txBody>
      </p:sp>
    </p:spTree>
  </p:cSld>
  <p:clrMapOvr>
    <a:masterClrMapping/>
  </p:clrMapOvr>
  <p:transition advTm="6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CC86237-C320-4938-AC4C-F06501F3DAEE}" type="datetimeFigureOut">
              <a:rPr lang="en-US"/>
              <a:pPr>
                <a:defRPr/>
              </a:pPr>
              <a:t>9/15/2022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4EC9C8-526D-4E57-9E64-31118B963E39}" type="slidenum">
              <a:rPr lang="en-US"/>
              <a:pPr>
                <a:defRPr/>
              </a:pPr>
              <a:t>‹#›</a:t>
            </a:fld>
            <a:endParaRPr lang="en-US"/>
          </a:p>
        </p:txBody>
      </p:sp>
    </p:spTree>
  </p:cSld>
  <p:clrMapOvr>
    <a:masterClrMapping/>
  </p:clrMapOvr>
  <p:transition advTm="6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6063F26-280C-4B21-98DC-0743F22A2E6D}" type="datetimeFigureOut">
              <a:rPr lang="en-US"/>
              <a:pPr>
                <a:defRPr/>
              </a:pPr>
              <a:t>9/15/2022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29E97D-49AB-4CBF-B278-74A8E63C911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6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2209800" y="1828801"/>
            <a:ext cx="7772400" cy="1470025"/>
          </a:xfrm>
        </p:spPr>
        <p:txBody>
          <a:bodyPr/>
          <a:lstStyle/>
          <a:p>
            <a:pPr eaLnBrk="1" hangingPunct="1"/>
            <a:r>
              <a:rPr lang="en-US" sz="9600"/>
              <a:t>Second Sunday of Advent</a:t>
            </a:r>
          </a:p>
        </p:txBody>
      </p:sp>
      <p:sp>
        <p:nvSpPr>
          <p:cNvPr id="2051" name="Subtitle 2"/>
          <p:cNvSpPr>
            <a:spLocks noGrp="1"/>
          </p:cNvSpPr>
          <p:nvPr>
            <p:ph type="subTitle" idx="1"/>
          </p:nvPr>
        </p:nvSpPr>
        <p:spPr>
          <a:xfrm>
            <a:off x="2895600" y="3733800"/>
            <a:ext cx="6400800" cy="1752600"/>
          </a:xfrm>
        </p:spPr>
        <p:txBody>
          <a:bodyPr/>
          <a:lstStyle/>
          <a:p>
            <a:pPr eaLnBrk="1" hangingPunct="1"/>
            <a:r>
              <a:rPr lang="en-US" sz="5400" i="1" dirty="0">
                <a:solidFill>
                  <a:schemeClr val="tx1"/>
                </a:solidFill>
              </a:rPr>
              <a:t>Year A</a:t>
            </a:r>
          </a:p>
        </p:txBody>
      </p:sp>
      <p:sp>
        <p:nvSpPr>
          <p:cNvPr id="2052" name="Rectangle 3"/>
          <p:cNvSpPr>
            <a:spLocks noChangeArrowheads="1"/>
          </p:cNvSpPr>
          <p:nvPr/>
        </p:nvSpPr>
        <p:spPr bwMode="auto">
          <a:xfrm>
            <a:off x="1524000" y="6019800"/>
            <a:ext cx="8991600" cy="830997"/>
          </a:xfrm>
          <a:prstGeom prst="rect">
            <a:avLst/>
          </a:prstGeom>
          <a:solidFill>
            <a:srgbClr val="9E743F">
              <a:alpha val="60000"/>
            </a:srgbClr>
          </a:solidFill>
          <a:ln w="9525">
            <a:noFill/>
            <a:miter lim="800000"/>
            <a:headEnd/>
            <a:tailEnd/>
          </a:ln>
        </p:spPr>
        <p:txBody>
          <a:bodyPr wrap="square">
            <a:spAutoFit/>
          </a:bodyPr>
          <a:lstStyle/>
          <a:p>
            <a:pPr algn="ctr"/>
            <a:r>
              <a:rPr lang="sv-SE" sz="2400" dirty="0">
                <a:latin typeface="Calibri" pitchFamily="34" charset="0"/>
              </a:rPr>
              <a:t>Isaiah 11:1-10 •  Psalm 72:1-7, 18-19  •  Romans 15:4-13</a:t>
            </a:r>
          </a:p>
          <a:p>
            <a:pPr algn="ctr"/>
            <a:r>
              <a:rPr lang="sv-SE" sz="2400" dirty="0">
                <a:latin typeface="Calibri" pitchFamily="34" charset="0"/>
              </a:rPr>
              <a:t>Matthew 3:1-12</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3200400" y="1674812"/>
            <a:ext cx="5791200" cy="1754188"/>
          </a:xfrm>
          <a:prstGeom prst="rect">
            <a:avLst/>
          </a:prstGeom>
          <a:noFill/>
          <a:ln w="9525">
            <a:noFill/>
            <a:miter lim="800000"/>
            <a:headEnd/>
            <a:tailEnd/>
          </a:ln>
        </p:spPr>
        <p:txBody>
          <a:bodyPr wrap="square">
            <a:spAutoFit/>
          </a:bodyPr>
          <a:lstStyle/>
          <a:p>
            <a:r>
              <a:rPr lang="en-US" sz="3600" dirty="0">
                <a:latin typeface="Calibri" pitchFamily="34" charset="0"/>
              </a:rPr>
              <a:t>May he defend the cause of the poor of the people, give deliverance to the needy...</a:t>
            </a:r>
          </a:p>
        </p:txBody>
      </p:sp>
      <p:sp>
        <p:nvSpPr>
          <p:cNvPr id="13315" name="Rectangle 2"/>
          <p:cNvSpPr>
            <a:spLocks noChangeArrowheads="1"/>
          </p:cNvSpPr>
          <p:nvPr/>
        </p:nvSpPr>
        <p:spPr bwMode="auto">
          <a:xfrm>
            <a:off x="7239000" y="4114800"/>
            <a:ext cx="1600200" cy="400050"/>
          </a:xfrm>
          <a:prstGeom prst="rect">
            <a:avLst/>
          </a:prstGeom>
          <a:noFill/>
          <a:ln w="9525">
            <a:noFill/>
            <a:miter lim="800000"/>
            <a:headEnd/>
            <a:tailEnd/>
          </a:ln>
        </p:spPr>
        <p:txBody>
          <a:bodyPr>
            <a:spAutoFit/>
          </a:bodyPr>
          <a:lstStyle/>
          <a:p>
            <a:r>
              <a:rPr lang="en-US" sz="2000">
                <a:latin typeface="Calibri" pitchFamily="34" charset="0"/>
              </a:rPr>
              <a:t>Psalm 72:4ab</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itle: Haz Justicia&#10;[Click for larger image view]"/>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3000"/>
                    </a14:imgEffect>
                  </a14:imgLayer>
                </a14:imgProps>
              </a:ext>
            </a:extLst>
          </a:blip>
          <a:srcRect/>
          <a:stretch>
            <a:fillRect/>
          </a:stretch>
        </p:blipFill>
        <p:spPr bwMode="auto">
          <a:xfrm>
            <a:off x="2362200" y="304800"/>
            <a:ext cx="7620000" cy="5715000"/>
          </a:xfrm>
          <a:prstGeom prst="rect">
            <a:avLst/>
          </a:prstGeom>
          <a:noFill/>
          <a:ln w="9525">
            <a:noFill/>
            <a:miter lim="800000"/>
            <a:headEnd/>
            <a:tailEnd/>
          </a:ln>
        </p:spPr>
      </p:pic>
      <p:sp>
        <p:nvSpPr>
          <p:cNvPr id="14339" name="TextBox 3"/>
          <p:cNvSpPr txBox="1">
            <a:spLocks noChangeArrowheads="1"/>
          </p:cNvSpPr>
          <p:nvPr/>
        </p:nvSpPr>
        <p:spPr bwMode="auto">
          <a:xfrm>
            <a:off x="2057400" y="6324600"/>
            <a:ext cx="8229600" cy="307777"/>
          </a:xfrm>
          <a:prstGeom prst="rect">
            <a:avLst/>
          </a:prstGeom>
          <a:noFill/>
          <a:ln w="9525">
            <a:noFill/>
            <a:miter lim="800000"/>
            <a:headEnd/>
            <a:tailEnd/>
          </a:ln>
        </p:spPr>
        <p:txBody>
          <a:bodyPr>
            <a:spAutoFit/>
          </a:bodyPr>
          <a:lstStyle/>
          <a:p>
            <a:pPr algn="ctr"/>
            <a:r>
              <a:rPr lang="en-US" sz="1400" dirty="0">
                <a:latin typeface="Calibri" pitchFamily="34" charset="0"/>
              </a:rPr>
              <a:t>Haz Justicia!   --  Honduran t-shirt  slogan purchased on church mission trip</a:t>
            </a:r>
          </a:p>
        </p:txBody>
      </p:sp>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2819400" y="1752600"/>
            <a:ext cx="7162800" cy="1754188"/>
          </a:xfrm>
          <a:prstGeom prst="rect">
            <a:avLst/>
          </a:prstGeom>
          <a:noFill/>
          <a:ln w="9525">
            <a:noFill/>
            <a:miter lim="800000"/>
            <a:headEnd/>
            <a:tailEnd/>
          </a:ln>
        </p:spPr>
        <p:txBody>
          <a:bodyPr>
            <a:spAutoFit/>
          </a:bodyPr>
          <a:lstStyle/>
          <a:p>
            <a:r>
              <a:rPr lang="en-US" sz="3600">
                <a:latin typeface="Calibri" pitchFamily="34" charset="0"/>
              </a:rPr>
              <a:t>May he live while the sun endures, and as long as the moon,</a:t>
            </a:r>
          </a:p>
          <a:p>
            <a:r>
              <a:rPr lang="en-US" sz="3600">
                <a:latin typeface="Calibri" pitchFamily="34" charset="0"/>
              </a:rPr>
              <a:t>throughout all generations.</a:t>
            </a:r>
          </a:p>
        </p:txBody>
      </p:sp>
      <p:sp>
        <p:nvSpPr>
          <p:cNvPr id="15363" name="Rectangle 2"/>
          <p:cNvSpPr>
            <a:spLocks noChangeArrowheads="1"/>
          </p:cNvSpPr>
          <p:nvPr/>
        </p:nvSpPr>
        <p:spPr bwMode="auto">
          <a:xfrm>
            <a:off x="7239000" y="4114800"/>
            <a:ext cx="1600200" cy="400050"/>
          </a:xfrm>
          <a:prstGeom prst="rect">
            <a:avLst/>
          </a:prstGeom>
          <a:noFill/>
          <a:ln w="9525">
            <a:noFill/>
            <a:miter lim="800000"/>
            <a:headEnd/>
            <a:tailEnd/>
          </a:ln>
        </p:spPr>
        <p:txBody>
          <a:bodyPr>
            <a:spAutoFit/>
          </a:bodyPr>
          <a:lstStyle/>
          <a:p>
            <a:r>
              <a:rPr lang="en-US" sz="2000">
                <a:latin typeface="Calibri" pitchFamily="34" charset="0"/>
              </a:rPr>
              <a:t>Psalm 72:5</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2"/>
          <p:cNvSpPr txBox="1">
            <a:spLocks noChangeArrowheads="1"/>
          </p:cNvSpPr>
          <p:nvPr/>
        </p:nvSpPr>
        <p:spPr bwMode="auto">
          <a:xfrm>
            <a:off x="2438400" y="5305962"/>
            <a:ext cx="1600200" cy="1169551"/>
          </a:xfrm>
          <a:prstGeom prst="rect">
            <a:avLst/>
          </a:prstGeom>
          <a:noFill/>
          <a:ln w="9525">
            <a:noFill/>
            <a:miter lim="800000"/>
            <a:headEnd/>
            <a:tailEnd/>
          </a:ln>
        </p:spPr>
        <p:txBody>
          <a:bodyPr wrap="square">
            <a:spAutoFit/>
          </a:bodyPr>
          <a:lstStyle/>
          <a:p>
            <a:pPr algn="ctr"/>
            <a:r>
              <a:rPr lang="en-US" sz="1400" dirty="0">
                <a:latin typeface="Calibri" pitchFamily="34" charset="0"/>
              </a:rPr>
              <a:t>Gospel Choir of Angels</a:t>
            </a:r>
          </a:p>
          <a:p>
            <a:pPr algn="ctr"/>
            <a:endParaRPr lang="en-US" sz="1400" dirty="0">
              <a:latin typeface="Calibri" pitchFamily="34" charset="0"/>
            </a:endParaRPr>
          </a:p>
          <a:p>
            <a:pPr algn="ctr"/>
            <a:r>
              <a:rPr lang="en-US" sz="1400" dirty="0">
                <a:latin typeface="Calibri" pitchFamily="34" charset="0"/>
              </a:rPr>
              <a:t>Tim </a:t>
            </a:r>
            <a:r>
              <a:rPr lang="en-US" sz="1400" dirty="0" err="1">
                <a:latin typeface="Calibri" pitchFamily="34" charset="0"/>
              </a:rPr>
              <a:t>Ashkar</a:t>
            </a:r>
            <a:endParaRPr lang="en-US" sz="1400" dirty="0">
              <a:latin typeface="Calibri" pitchFamily="34" charset="0"/>
            </a:endParaRPr>
          </a:p>
          <a:p>
            <a:pPr algn="ctr"/>
            <a:r>
              <a:rPr lang="en-US" sz="1400" dirty="0">
                <a:latin typeface="Calibri" pitchFamily="34" charset="0"/>
              </a:rPr>
              <a:t>Colored print</a:t>
            </a:r>
          </a:p>
        </p:txBody>
      </p:sp>
      <p:pic>
        <p:nvPicPr>
          <p:cNvPr id="2" name="Picture 1">
            <a:extLst>
              <a:ext uri="{FF2B5EF4-FFF2-40B4-BE49-F238E27FC236}">
                <a16:creationId xmlns:a16="http://schemas.microsoft.com/office/drawing/2014/main" id="{24418A78-BE4F-4031-AD87-6F1A993B1295}"/>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a:ext>
            </a:extLst>
          </a:blip>
          <a:srcRect/>
          <a:stretch/>
        </p:blipFill>
        <p:spPr>
          <a:xfrm>
            <a:off x="4724401" y="176789"/>
            <a:ext cx="5507037" cy="6452612"/>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3124200" y="1806576"/>
            <a:ext cx="6324600" cy="2308225"/>
          </a:xfrm>
          <a:prstGeom prst="rect">
            <a:avLst/>
          </a:prstGeom>
          <a:noFill/>
          <a:ln w="9525">
            <a:noFill/>
            <a:miter lim="800000"/>
            <a:headEnd/>
            <a:tailEnd/>
          </a:ln>
        </p:spPr>
        <p:txBody>
          <a:bodyPr wrap="square">
            <a:spAutoFit/>
          </a:bodyPr>
          <a:lstStyle/>
          <a:p>
            <a:r>
              <a:rPr lang="en-US" sz="3600" dirty="0">
                <a:latin typeface="Calibri" pitchFamily="34" charset="0"/>
              </a:rPr>
              <a:t>May he be like rain that falls on the mown grass, like showers that water the earth.</a:t>
            </a:r>
            <a:br>
              <a:rPr lang="en-US" sz="3600" dirty="0">
                <a:latin typeface="Calibri" pitchFamily="34" charset="0"/>
              </a:rPr>
            </a:br>
            <a:endParaRPr lang="en-US" sz="3600" dirty="0">
              <a:latin typeface="Calibri" pitchFamily="34" charset="0"/>
            </a:endParaRPr>
          </a:p>
        </p:txBody>
      </p:sp>
      <p:sp>
        <p:nvSpPr>
          <p:cNvPr id="17411" name="Rectangle 2"/>
          <p:cNvSpPr>
            <a:spLocks noChangeArrowheads="1"/>
          </p:cNvSpPr>
          <p:nvPr/>
        </p:nvSpPr>
        <p:spPr bwMode="auto">
          <a:xfrm>
            <a:off x="7239000" y="4114800"/>
            <a:ext cx="1600200" cy="400050"/>
          </a:xfrm>
          <a:prstGeom prst="rect">
            <a:avLst/>
          </a:prstGeom>
          <a:noFill/>
          <a:ln w="9525">
            <a:noFill/>
            <a:miter lim="800000"/>
            <a:headEnd/>
            <a:tailEnd/>
          </a:ln>
        </p:spPr>
        <p:txBody>
          <a:bodyPr>
            <a:spAutoFit/>
          </a:bodyPr>
          <a:lstStyle/>
          <a:p>
            <a:r>
              <a:rPr lang="en-US" sz="2000">
                <a:latin typeface="Calibri" pitchFamily="34" charset="0"/>
              </a:rPr>
              <a:t>Psalm 72:6</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Title: Rain in an Oak Forest&#10;[Click for larger image view]"/>
          <p:cNvPicPr>
            <a:picLocks noChangeAspect="1" noChangeArrowheads="1"/>
          </p:cNvPicPr>
          <p:nvPr/>
        </p:nvPicPr>
        <p:blipFill>
          <a:blip r:embed="rId2" cstate="print">
            <a:lum bright="10000" contrast="10000"/>
          </a:blip>
          <a:srcRect/>
          <a:stretch>
            <a:fillRect/>
          </a:stretch>
        </p:blipFill>
        <p:spPr bwMode="auto">
          <a:xfrm>
            <a:off x="1524001" y="385764"/>
            <a:ext cx="9140825" cy="5634037"/>
          </a:xfrm>
          <a:prstGeom prst="rect">
            <a:avLst/>
          </a:prstGeom>
          <a:noFill/>
          <a:ln w="9525">
            <a:noFill/>
            <a:miter lim="800000"/>
            <a:headEnd/>
            <a:tailEnd/>
          </a:ln>
        </p:spPr>
      </p:pic>
      <p:sp>
        <p:nvSpPr>
          <p:cNvPr id="18435" name="TextBox 3"/>
          <p:cNvSpPr txBox="1">
            <a:spLocks noChangeArrowheads="1"/>
          </p:cNvSpPr>
          <p:nvPr/>
        </p:nvSpPr>
        <p:spPr bwMode="auto">
          <a:xfrm>
            <a:off x="2133600" y="6248400"/>
            <a:ext cx="7848600" cy="307777"/>
          </a:xfrm>
          <a:prstGeom prst="rect">
            <a:avLst/>
          </a:prstGeom>
          <a:noFill/>
          <a:ln w="9525">
            <a:noFill/>
            <a:miter lim="800000"/>
            <a:headEnd/>
            <a:tailEnd/>
          </a:ln>
        </p:spPr>
        <p:txBody>
          <a:bodyPr>
            <a:spAutoFit/>
          </a:bodyPr>
          <a:lstStyle/>
          <a:p>
            <a:pPr algn="ctr"/>
            <a:r>
              <a:rPr lang="en-US" sz="1400" dirty="0">
                <a:latin typeface="Calibri" pitchFamily="34" charset="0"/>
              </a:rPr>
              <a:t>Rain in an Oak Forest  --  Ivan </a:t>
            </a:r>
            <a:r>
              <a:rPr lang="en-US" sz="1400" dirty="0" err="1">
                <a:latin typeface="Calibri" pitchFamily="34" charset="0"/>
              </a:rPr>
              <a:t>Shishkin</a:t>
            </a:r>
            <a:r>
              <a:rPr lang="en-US" sz="1400" dirty="0">
                <a:latin typeface="Calibri" pitchFamily="34" charset="0"/>
              </a:rPr>
              <a:t> , </a:t>
            </a:r>
            <a:r>
              <a:rPr lang="en-US" sz="1400" dirty="0" err="1">
                <a:latin typeface="Calibri" pitchFamily="34" charset="0"/>
              </a:rPr>
              <a:t>Tretyakov</a:t>
            </a:r>
            <a:r>
              <a:rPr lang="en-US" sz="1400" dirty="0">
                <a:latin typeface="Calibri" pitchFamily="34" charset="0"/>
              </a:rPr>
              <a:t> Gallery, Moscow, Russia</a:t>
            </a:r>
          </a:p>
        </p:txBody>
      </p:sp>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2895600" y="2057400"/>
            <a:ext cx="6781800" cy="1754188"/>
          </a:xfrm>
          <a:prstGeom prst="rect">
            <a:avLst/>
          </a:prstGeom>
          <a:noFill/>
          <a:ln w="9525">
            <a:noFill/>
            <a:miter lim="800000"/>
            <a:headEnd/>
            <a:tailEnd/>
          </a:ln>
        </p:spPr>
        <p:txBody>
          <a:bodyPr wrap="square">
            <a:spAutoFit/>
          </a:bodyPr>
          <a:lstStyle/>
          <a:p>
            <a:r>
              <a:rPr lang="en-US" sz="3600" dirty="0">
                <a:latin typeface="Calibri" pitchFamily="34" charset="0"/>
              </a:rPr>
              <a:t>May the God of hope fill you with all joy and peace in believing…</a:t>
            </a:r>
            <a:br>
              <a:rPr lang="en-US" sz="3600" dirty="0">
                <a:latin typeface="Calibri" pitchFamily="34" charset="0"/>
              </a:rPr>
            </a:br>
            <a:endParaRPr lang="en-US" sz="3600" dirty="0">
              <a:latin typeface="Calibri" pitchFamily="34" charset="0"/>
            </a:endParaRPr>
          </a:p>
        </p:txBody>
      </p:sp>
      <p:sp>
        <p:nvSpPr>
          <p:cNvPr id="20483" name="Rectangle 2"/>
          <p:cNvSpPr>
            <a:spLocks noChangeArrowheads="1"/>
          </p:cNvSpPr>
          <p:nvPr/>
        </p:nvSpPr>
        <p:spPr bwMode="auto">
          <a:xfrm>
            <a:off x="7239000" y="4114800"/>
            <a:ext cx="2057400" cy="400050"/>
          </a:xfrm>
          <a:prstGeom prst="rect">
            <a:avLst/>
          </a:prstGeom>
          <a:noFill/>
          <a:ln w="9525">
            <a:noFill/>
            <a:miter lim="800000"/>
            <a:headEnd/>
            <a:tailEnd/>
          </a:ln>
        </p:spPr>
        <p:txBody>
          <a:bodyPr>
            <a:spAutoFit/>
          </a:bodyPr>
          <a:lstStyle/>
          <a:p>
            <a:r>
              <a:rPr lang="en-US" sz="2000">
                <a:latin typeface="Calibri" pitchFamily="34" charset="0"/>
              </a:rPr>
              <a:t>Romans 15:13a</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itle: Joyful Mountain Landscape&#10;[Click for larger image view]"/>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0000"/>
                    </a14:imgEffect>
                    <a14:imgEffect>
                      <a14:brightnessContrast bright="10000"/>
                    </a14:imgEffect>
                  </a14:imgLayer>
                </a14:imgProps>
              </a:ext>
            </a:extLst>
          </a:blip>
          <a:srcRect/>
          <a:stretch>
            <a:fillRect/>
          </a:stretch>
        </p:blipFill>
        <p:spPr bwMode="auto">
          <a:xfrm>
            <a:off x="1981200" y="225623"/>
            <a:ext cx="8229600" cy="5761038"/>
          </a:xfrm>
          <a:prstGeom prst="rect">
            <a:avLst/>
          </a:prstGeom>
          <a:noFill/>
          <a:ln w="9525">
            <a:noFill/>
            <a:miter lim="800000"/>
            <a:headEnd/>
            <a:tailEnd/>
          </a:ln>
        </p:spPr>
      </p:pic>
      <p:sp>
        <p:nvSpPr>
          <p:cNvPr id="21507" name="TextBox 3"/>
          <p:cNvSpPr txBox="1">
            <a:spLocks noChangeArrowheads="1"/>
          </p:cNvSpPr>
          <p:nvPr/>
        </p:nvSpPr>
        <p:spPr bwMode="auto">
          <a:xfrm>
            <a:off x="2209800" y="6324600"/>
            <a:ext cx="7848600" cy="307777"/>
          </a:xfrm>
          <a:prstGeom prst="rect">
            <a:avLst/>
          </a:prstGeom>
          <a:noFill/>
          <a:ln w="9525">
            <a:noFill/>
            <a:miter lim="800000"/>
            <a:headEnd/>
            <a:tailEnd/>
          </a:ln>
        </p:spPr>
        <p:txBody>
          <a:bodyPr>
            <a:spAutoFit/>
          </a:bodyPr>
          <a:lstStyle/>
          <a:p>
            <a:pPr algn="ctr"/>
            <a:r>
              <a:rPr lang="en-US" sz="1400" dirty="0">
                <a:latin typeface="Calibri" pitchFamily="34" charset="0"/>
              </a:rPr>
              <a:t>Joyful Mountain Landscape – Paul Klee, Yale University Art Gallery, New Haven, CT </a:t>
            </a:r>
          </a:p>
        </p:txBody>
      </p:sp>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2743200" y="1981200"/>
            <a:ext cx="6858000" cy="1754188"/>
          </a:xfrm>
          <a:prstGeom prst="rect">
            <a:avLst/>
          </a:prstGeom>
          <a:noFill/>
          <a:ln w="9525">
            <a:noFill/>
            <a:miter lim="800000"/>
            <a:headEnd/>
            <a:tailEnd/>
          </a:ln>
        </p:spPr>
        <p:txBody>
          <a:bodyPr wrap="square">
            <a:spAutoFit/>
          </a:bodyPr>
          <a:lstStyle/>
          <a:p>
            <a:r>
              <a:rPr lang="en-US" sz="3600" dirty="0">
                <a:latin typeface="Calibri" pitchFamily="34" charset="0"/>
              </a:rPr>
              <a:t>…so that you may abound in hope by the power of the Holy Spirit.</a:t>
            </a:r>
            <a:br>
              <a:rPr lang="en-US" sz="3600" dirty="0">
                <a:latin typeface="Calibri" pitchFamily="34" charset="0"/>
              </a:rPr>
            </a:br>
            <a:endParaRPr lang="en-US" sz="3600" dirty="0">
              <a:latin typeface="Calibri" pitchFamily="34" charset="0"/>
            </a:endParaRPr>
          </a:p>
        </p:txBody>
      </p:sp>
      <p:sp>
        <p:nvSpPr>
          <p:cNvPr id="23555" name="Rectangle 2"/>
          <p:cNvSpPr>
            <a:spLocks noChangeArrowheads="1"/>
          </p:cNvSpPr>
          <p:nvPr/>
        </p:nvSpPr>
        <p:spPr bwMode="auto">
          <a:xfrm>
            <a:off x="7239000" y="4114800"/>
            <a:ext cx="2133600" cy="400050"/>
          </a:xfrm>
          <a:prstGeom prst="rect">
            <a:avLst/>
          </a:prstGeom>
          <a:noFill/>
          <a:ln w="9525">
            <a:noFill/>
            <a:miter lim="800000"/>
            <a:headEnd/>
            <a:tailEnd/>
          </a:ln>
        </p:spPr>
        <p:txBody>
          <a:bodyPr>
            <a:spAutoFit/>
          </a:bodyPr>
          <a:lstStyle/>
          <a:p>
            <a:r>
              <a:rPr lang="en-US" sz="2000">
                <a:latin typeface="Calibri" pitchFamily="34" charset="0"/>
              </a:rPr>
              <a:t>Romans 15:13b</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3"/>
          <p:cNvSpPr txBox="1">
            <a:spLocks noChangeArrowheads="1"/>
          </p:cNvSpPr>
          <p:nvPr/>
        </p:nvSpPr>
        <p:spPr bwMode="auto">
          <a:xfrm>
            <a:off x="1600200" y="5562600"/>
            <a:ext cx="1828800" cy="954107"/>
          </a:xfrm>
          <a:prstGeom prst="rect">
            <a:avLst/>
          </a:prstGeom>
          <a:noFill/>
          <a:ln w="9525">
            <a:noFill/>
            <a:miter lim="800000"/>
            <a:headEnd/>
            <a:tailEnd/>
          </a:ln>
        </p:spPr>
        <p:txBody>
          <a:bodyPr wrap="square">
            <a:spAutoFit/>
          </a:bodyPr>
          <a:lstStyle/>
          <a:p>
            <a:pPr algn="ctr"/>
            <a:r>
              <a:rPr lang="en-US" sz="1400" dirty="0">
                <a:latin typeface="Calibri" pitchFamily="34" charset="0"/>
              </a:rPr>
              <a:t>Holy Trinity </a:t>
            </a:r>
          </a:p>
          <a:p>
            <a:pPr algn="ctr"/>
            <a:r>
              <a:rPr lang="en-US" sz="1400" dirty="0">
                <a:latin typeface="Calibri" pitchFamily="34" charset="0"/>
              </a:rPr>
              <a:t>(Eastern Orthodox)</a:t>
            </a:r>
          </a:p>
          <a:p>
            <a:pPr algn="ctr"/>
            <a:endParaRPr lang="en-US" sz="1400" dirty="0">
              <a:latin typeface="Calibri" pitchFamily="34" charset="0"/>
            </a:endParaRPr>
          </a:p>
          <a:p>
            <a:pPr algn="ctr"/>
            <a:r>
              <a:rPr lang="en-US" sz="1400" dirty="0">
                <a:latin typeface="Calibri" pitchFamily="34" charset="0"/>
              </a:rPr>
              <a:t>Kelly Latimore</a:t>
            </a:r>
          </a:p>
        </p:txBody>
      </p:sp>
      <p:pic>
        <p:nvPicPr>
          <p:cNvPr id="2" name="Picture 1">
            <a:extLst>
              <a:ext uri="{FF2B5EF4-FFF2-40B4-BE49-F238E27FC236}">
                <a16:creationId xmlns:a16="http://schemas.microsoft.com/office/drawing/2014/main" id="{981FB720-357F-46BA-A511-136D151A2373}"/>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10000"/>
                    </a14:imgEffect>
                    <a14:imgEffect>
                      <a14:brightnessContrast bright="10000"/>
                    </a14:imgEffect>
                  </a14:imgLayer>
                </a14:imgProps>
              </a:ext>
              <a:ext uri="{28A0092B-C50C-407E-A947-70E740481C1C}">
                <a14:useLocalDpi xmlns:a14="http://schemas.microsoft.com/office/drawing/2010/main"/>
              </a:ext>
            </a:extLst>
          </a:blip>
          <a:stretch>
            <a:fillRect/>
          </a:stretch>
        </p:blipFill>
        <p:spPr>
          <a:xfrm>
            <a:off x="3657600" y="-19756"/>
            <a:ext cx="6858000" cy="6858000"/>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2971800" y="1674812"/>
            <a:ext cx="6400800" cy="1754188"/>
          </a:xfrm>
          <a:prstGeom prst="rect">
            <a:avLst/>
          </a:prstGeom>
          <a:noFill/>
          <a:ln w="9525">
            <a:noFill/>
            <a:miter lim="800000"/>
            <a:headEnd/>
            <a:tailEnd/>
          </a:ln>
        </p:spPr>
        <p:txBody>
          <a:bodyPr wrap="square">
            <a:spAutoFit/>
          </a:bodyPr>
          <a:lstStyle/>
          <a:p>
            <a:r>
              <a:rPr lang="en-US" sz="3600" dirty="0">
                <a:latin typeface="Calibri" pitchFamily="34" charset="0"/>
              </a:rPr>
              <a:t>The spirit of the LORD shall rest on him, the spirit of wisdom and understanding…</a:t>
            </a:r>
          </a:p>
        </p:txBody>
      </p:sp>
      <p:sp>
        <p:nvSpPr>
          <p:cNvPr id="5123" name="Rectangle 2"/>
          <p:cNvSpPr>
            <a:spLocks noChangeArrowheads="1"/>
          </p:cNvSpPr>
          <p:nvPr/>
        </p:nvSpPr>
        <p:spPr bwMode="auto">
          <a:xfrm>
            <a:off x="7239000" y="4114800"/>
            <a:ext cx="1511300" cy="400050"/>
          </a:xfrm>
          <a:prstGeom prst="rect">
            <a:avLst/>
          </a:prstGeom>
          <a:noFill/>
          <a:ln w="9525">
            <a:noFill/>
            <a:miter lim="800000"/>
            <a:headEnd/>
            <a:tailEnd/>
          </a:ln>
        </p:spPr>
        <p:txBody>
          <a:bodyPr>
            <a:spAutoFit/>
          </a:bodyPr>
          <a:lstStyle/>
          <a:p>
            <a:r>
              <a:rPr lang="en-US" sz="2000">
                <a:latin typeface="Calibri" pitchFamily="34" charset="0"/>
              </a:rPr>
              <a:t>Isaiah 11:2a</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3200400" y="2209800"/>
            <a:ext cx="6781800" cy="1754188"/>
          </a:xfrm>
          <a:prstGeom prst="rect">
            <a:avLst/>
          </a:prstGeom>
          <a:noFill/>
          <a:ln w="9525">
            <a:noFill/>
            <a:miter lim="800000"/>
            <a:headEnd/>
            <a:tailEnd/>
          </a:ln>
        </p:spPr>
        <p:txBody>
          <a:bodyPr wrap="square">
            <a:spAutoFit/>
          </a:bodyPr>
          <a:lstStyle/>
          <a:p>
            <a:r>
              <a:rPr lang="en-US" sz="3600" dirty="0">
                <a:latin typeface="Calibri" pitchFamily="34" charset="0"/>
              </a:rPr>
              <a:t>…Prepare the way of the Lord, make his paths straight.</a:t>
            </a:r>
            <a:br>
              <a:rPr lang="en-US" sz="3600" dirty="0">
                <a:latin typeface="Calibri" pitchFamily="34" charset="0"/>
              </a:rPr>
            </a:br>
            <a:endParaRPr lang="en-US" sz="3600" dirty="0">
              <a:latin typeface="Calibri" pitchFamily="34" charset="0"/>
            </a:endParaRPr>
          </a:p>
        </p:txBody>
      </p:sp>
      <p:sp>
        <p:nvSpPr>
          <p:cNvPr id="25603" name="Rectangle 2"/>
          <p:cNvSpPr>
            <a:spLocks noChangeArrowheads="1"/>
          </p:cNvSpPr>
          <p:nvPr/>
        </p:nvSpPr>
        <p:spPr bwMode="auto">
          <a:xfrm>
            <a:off x="7239000" y="4114800"/>
            <a:ext cx="2133600" cy="400050"/>
          </a:xfrm>
          <a:prstGeom prst="rect">
            <a:avLst/>
          </a:prstGeom>
          <a:noFill/>
          <a:ln w="9525">
            <a:noFill/>
            <a:miter lim="800000"/>
            <a:headEnd/>
            <a:tailEnd/>
          </a:ln>
        </p:spPr>
        <p:txBody>
          <a:bodyPr>
            <a:spAutoFit/>
          </a:bodyPr>
          <a:lstStyle/>
          <a:p>
            <a:r>
              <a:rPr lang="en-US" sz="2000">
                <a:latin typeface="Calibri" pitchFamily="34" charset="0"/>
              </a:rPr>
              <a:t>Matthew 3:3c</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itle: Saint John the Baptist Preaching to the Masses in the Wilderness&#10;[Click for larger image view]"/>
          <p:cNvPicPr>
            <a:picLocks noChangeAspect="1" noChangeArrowheads="1"/>
          </p:cNvPicPr>
          <p:nvPr/>
        </p:nvPicPr>
        <p:blipFill>
          <a:blip r:embed="rId2" cstate="print"/>
          <a:srcRect/>
          <a:stretch>
            <a:fillRect/>
          </a:stretch>
        </p:blipFill>
        <p:spPr bwMode="auto">
          <a:xfrm>
            <a:off x="1524000" y="274638"/>
            <a:ext cx="9144000" cy="5897562"/>
          </a:xfrm>
          <a:prstGeom prst="rect">
            <a:avLst/>
          </a:prstGeom>
          <a:noFill/>
          <a:ln w="9525">
            <a:noFill/>
            <a:miter lim="800000"/>
            <a:headEnd/>
            <a:tailEnd/>
          </a:ln>
        </p:spPr>
      </p:pic>
      <p:sp>
        <p:nvSpPr>
          <p:cNvPr id="26627" name="TextBox 3"/>
          <p:cNvSpPr txBox="1">
            <a:spLocks noChangeArrowheads="1"/>
          </p:cNvSpPr>
          <p:nvPr/>
        </p:nvSpPr>
        <p:spPr bwMode="auto">
          <a:xfrm>
            <a:off x="2362200" y="6335713"/>
            <a:ext cx="7543800" cy="307777"/>
          </a:xfrm>
          <a:prstGeom prst="rect">
            <a:avLst/>
          </a:prstGeom>
          <a:noFill/>
          <a:ln w="9525">
            <a:noFill/>
            <a:miter lim="800000"/>
            <a:headEnd/>
            <a:tailEnd/>
          </a:ln>
        </p:spPr>
        <p:txBody>
          <a:bodyPr>
            <a:spAutoFit/>
          </a:bodyPr>
          <a:lstStyle/>
          <a:p>
            <a:pPr algn="ctr"/>
            <a:r>
              <a:rPr lang="en-US" sz="1400" dirty="0">
                <a:latin typeface="Calibri" pitchFamily="34" charset="0"/>
              </a:rPr>
              <a:t>John the Baptist Preaching to the Masses  –  Pieter Brueghel the Younger</a:t>
            </a:r>
          </a:p>
        </p:txBody>
      </p:sp>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2743200" y="1589088"/>
            <a:ext cx="7162800" cy="2308225"/>
          </a:xfrm>
          <a:prstGeom prst="rect">
            <a:avLst/>
          </a:prstGeom>
          <a:noFill/>
          <a:ln w="9525">
            <a:noFill/>
            <a:miter lim="800000"/>
            <a:headEnd/>
            <a:tailEnd/>
          </a:ln>
        </p:spPr>
        <p:txBody>
          <a:bodyPr>
            <a:spAutoFit/>
          </a:bodyPr>
          <a:lstStyle/>
          <a:p>
            <a:r>
              <a:rPr lang="en-US" sz="3600" dirty="0">
                <a:latin typeface="Calibri" pitchFamily="34" charset="0"/>
              </a:rPr>
              <a:t>I baptize you with water for repentance, but one who is more powerful than I is coming after me...</a:t>
            </a:r>
            <a:br>
              <a:rPr lang="en-US" sz="3600" dirty="0">
                <a:latin typeface="Calibri" pitchFamily="34" charset="0"/>
              </a:rPr>
            </a:br>
            <a:endParaRPr lang="en-US" sz="3600" dirty="0">
              <a:latin typeface="Calibri" pitchFamily="34" charset="0"/>
            </a:endParaRPr>
          </a:p>
        </p:txBody>
      </p:sp>
      <p:sp>
        <p:nvSpPr>
          <p:cNvPr id="27651" name="Rectangle 2"/>
          <p:cNvSpPr>
            <a:spLocks noChangeArrowheads="1"/>
          </p:cNvSpPr>
          <p:nvPr/>
        </p:nvSpPr>
        <p:spPr bwMode="auto">
          <a:xfrm>
            <a:off x="7239000" y="4114800"/>
            <a:ext cx="2133600" cy="400050"/>
          </a:xfrm>
          <a:prstGeom prst="rect">
            <a:avLst/>
          </a:prstGeom>
          <a:noFill/>
          <a:ln w="9525">
            <a:noFill/>
            <a:miter lim="800000"/>
            <a:headEnd/>
            <a:tailEnd/>
          </a:ln>
        </p:spPr>
        <p:txBody>
          <a:bodyPr>
            <a:spAutoFit/>
          </a:bodyPr>
          <a:lstStyle/>
          <a:p>
            <a:r>
              <a:rPr lang="en-US" sz="2000">
                <a:latin typeface="Calibri" pitchFamily="34" charset="0"/>
              </a:rPr>
              <a:t>Matthew 3:11a</a:t>
            </a:r>
          </a:p>
        </p:txBody>
      </p:sp>
    </p:spTree>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itle: John the Baptist preaching in the desert&#10;[Click for larger image view]"/>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0000"/>
                    </a14:imgEffect>
                    <a14:imgEffect>
                      <a14:brightnessContrast bright="10000" contrast="10000"/>
                    </a14:imgEffect>
                  </a14:imgLayer>
                </a14:imgProps>
              </a:ext>
            </a:extLst>
          </a:blip>
          <a:srcRect/>
          <a:stretch>
            <a:fillRect/>
          </a:stretch>
        </p:blipFill>
        <p:spPr bwMode="auto">
          <a:xfrm>
            <a:off x="1524000" y="96838"/>
            <a:ext cx="9190038" cy="5999162"/>
          </a:xfrm>
          <a:prstGeom prst="rect">
            <a:avLst/>
          </a:prstGeom>
          <a:noFill/>
          <a:ln w="9525">
            <a:noFill/>
            <a:miter lim="800000"/>
            <a:headEnd/>
            <a:tailEnd/>
          </a:ln>
        </p:spPr>
      </p:pic>
      <p:sp>
        <p:nvSpPr>
          <p:cNvPr id="28675" name="TextBox 3"/>
          <p:cNvSpPr txBox="1">
            <a:spLocks noChangeArrowheads="1"/>
          </p:cNvSpPr>
          <p:nvPr/>
        </p:nvSpPr>
        <p:spPr bwMode="auto">
          <a:xfrm>
            <a:off x="2362200" y="6335714"/>
            <a:ext cx="7391400" cy="307777"/>
          </a:xfrm>
          <a:prstGeom prst="rect">
            <a:avLst/>
          </a:prstGeom>
          <a:noFill/>
          <a:ln w="9525">
            <a:noFill/>
            <a:miter lim="800000"/>
            <a:headEnd/>
            <a:tailEnd/>
          </a:ln>
        </p:spPr>
        <p:txBody>
          <a:bodyPr>
            <a:spAutoFit/>
          </a:bodyPr>
          <a:lstStyle/>
          <a:p>
            <a:pPr algn="ctr"/>
            <a:r>
              <a:rPr lang="en-US" sz="1400" dirty="0">
                <a:latin typeface="Calibri" pitchFamily="34" charset="0"/>
              </a:rPr>
              <a:t>John the Baptist Preaching in the Desert  –  JESUS MAFA, Cameroon</a:t>
            </a:r>
          </a:p>
        </p:txBody>
      </p:sp>
    </p:spTree>
  </p:cSld>
  <p:clrMapOvr>
    <a:masterClrMapping/>
  </p:clrMapOvr>
  <p:transition advTm="8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3695700" y="1981200"/>
            <a:ext cx="4800600" cy="1754188"/>
          </a:xfrm>
          <a:prstGeom prst="rect">
            <a:avLst/>
          </a:prstGeom>
          <a:noFill/>
          <a:ln w="9525">
            <a:noFill/>
            <a:miter lim="800000"/>
            <a:headEnd/>
            <a:tailEnd/>
          </a:ln>
        </p:spPr>
        <p:txBody>
          <a:bodyPr wrap="square">
            <a:spAutoFit/>
          </a:bodyPr>
          <a:lstStyle/>
          <a:p>
            <a:r>
              <a:rPr lang="en-US" sz="3600" dirty="0">
                <a:latin typeface="Calibri" pitchFamily="34" charset="0"/>
              </a:rPr>
              <a:t>He will baptize you with</a:t>
            </a:r>
          </a:p>
          <a:p>
            <a:r>
              <a:rPr lang="en-US" sz="3600" dirty="0">
                <a:latin typeface="Calibri" pitchFamily="34" charset="0"/>
              </a:rPr>
              <a:t>the Holy Spirit and fire.</a:t>
            </a:r>
            <a:br>
              <a:rPr lang="en-US" sz="3600" dirty="0">
                <a:latin typeface="Calibri" pitchFamily="34" charset="0"/>
              </a:rPr>
            </a:br>
            <a:endParaRPr lang="en-US" sz="3600" dirty="0">
              <a:latin typeface="Calibri" pitchFamily="34" charset="0"/>
            </a:endParaRPr>
          </a:p>
        </p:txBody>
      </p:sp>
      <p:sp>
        <p:nvSpPr>
          <p:cNvPr id="29699" name="Rectangle 2"/>
          <p:cNvSpPr>
            <a:spLocks noChangeArrowheads="1"/>
          </p:cNvSpPr>
          <p:nvPr/>
        </p:nvSpPr>
        <p:spPr bwMode="auto">
          <a:xfrm>
            <a:off x="7239000" y="4114800"/>
            <a:ext cx="2133600" cy="400050"/>
          </a:xfrm>
          <a:prstGeom prst="rect">
            <a:avLst/>
          </a:prstGeom>
          <a:noFill/>
          <a:ln w="9525">
            <a:noFill/>
            <a:miter lim="800000"/>
            <a:headEnd/>
            <a:tailEnd/>
          </a:ln>
        </p:spPr>
        <p:txBody>
          <a:bodyPr>
            <a:spAutoFit/>
          </a:bodyPr>
          <a:lstStyle/>
          <a:p>
            <a:r>
              <a:rPr lang="en-US" sz="2000">
                <a:latin typeface="Calibri" pitchFamily="34" charset="0"/>
              </a:rPr>
              <a:t>Matthew 3:11c</a:t>
            </a:r>
          </a:p>
        </p:txBody>
      </p:sp>
    </p:spTree>
  </p:cSld>
  <p:clrMapOvr>
    <a:masterClrMapping/>
  </p:clrMapOvr>
  <p:transition advTm="8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itle: Fire&#10;[Click for larger image view]"/>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5000"/>
                    </a14:imgEffect>
                    <a14:imgEffect>
                      <a14:brightnessContrast bright="20000" contrast="10000"/>
                    </a14:imgEffect>
                  </a14:imgLayer>
                </a14:imgProps>
              </a:ext>
              <a:ext uri="{28A0092B-C50C-407E-A947-70E740481C1C}">
                <a14:useLocalDpi xmlns:a14="http://schemas.microsoft.com/office/drawing/2010/main"/>
              </a:ext>
            </a:extLst>
          </a:blip>
          <a:srcRect/>
          <a:stretch>
            <a:fillRect/>
          </a:stretch>
        </p:blipFill>
        <p:spPr bwMode="auto">
          <a:xfrm>
            <a:off x="2133600" y="76201"/>
            <a:ext cx="5410200" cy="6824663"/>
          </a:xfrm>
          <a:prstGeom prst="rect">
            <a:avLst/>
          </a:prstGeom>
          <a:noFill/>
          <a:ln w="9525">
            <a:noFill/>
            <a:miter lim="800000"/>
            <a:headEnd/>
            <a:tailEnd/>
          </a:ln>
        </p:spPr>
      </p:pic>
      <p:sp>
        <p:nvSpPr>
          <p:cNvPr id="30723" name="TextBox 3"/>
          <p:cNvSpPr txBox="1">
            <a:spLocks noChangeArrowheads="1"/>
          </p:cNvSpPr>
          <p:nvPr/>
        </p:nvSpPr>
        <p:spPr bwMode="auto">
          <a:xfrm>
            <a:off x="7848600" y="5486400"/>
            <a:ext cx="2438400" cy="954107"/>
          </a:xfrm>
          <a:prstGeom prst="rect">
            <a:avLst/>
          </a:prstGeom>
          <a:noFill/>
          <a:ln w="9525">
            <a:noFill/>
            <a:miter lim="800000"/>
            <a:headEnd/>
            <a:tailEnd/>
          </a:ln>
        </p:spPr>
        <p:txBody>
          <a:bodyPr>
            <a:spAutoFit/>
          </a:bodyPr>
          <a:lstStyle/>
          <a:p>
            <a:pPr algn="ctr"/>
            <a:r>
              <a:rPr lang="en-US" sz="1400" dirty="0">
                <a:latin typeface="Calibri" pitchFamily="34" charset="0"/>
              </a:rPr>
              <a:t>Fire </a:t>
            </a:r>
          </a:p>
          <a:p>
            <a:pPr algn="ctr"/>
            <a:endParaRPr lang="en-US" sz="1400" dirty="0">
              <a:latin typeface="Calibri" pitchFamily="34" charset="0"/>
            </a:endParaRPr>
          </a:p>
          <a:p>
            <a:pPr algn="ctr"/>
            <a:r>
              <a:rPr lang="en-US" sz="1400" dirty="0">
                <a:latin typeface="Calibri" pitchFamily="34" charset="0"/>
              </a:rPr>
              <a:t>National  Cathedral, Washington, DC</a:t>
            </a:r>
          </a:p>
        </p:txBody>
      </p:sp>
    </p:spTree>
  </p:cSld>
  <p:clrMapOvr>
    <a:masterClrMapping/>
  </p:clrMapOvr>
  <p:transition advTm="8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981200" y="106364"/>
            <a:ext cx="8229600" cy="503237"/>
          </a:xfrm>
        </p:spPr>
        <p:txBody>
          <a:bodyPr/>
          <a:lstStyle/>
          <a:p>
            <a:pPr eaLnBrk="1" hangingPunct="1"/>
            <a:r>
              <a:rPr lang="en-US" sz="2400" dirty="0"/>
              <a:t>Credits</a:t>
            </a:r>
          </a:p>
        </p:txBody>
      </p:sp>
      <p:sp>
        <p:nvSpPr>
          <p:cNvPr id="3" name="Content Placeholder 2"/>
          <p:cNvSpPr>
            <a:spLocks noGrp="1"/>
          </p:cNvSpPr>
          <p:nvPr>
            <p:ph idx="1"/>
          </p:nvPr>
        </p:nvSpPr>
        <p:spPr>
          <a:xfrm>
            <a:off x="1752600" y="609600"/>
            <a:ext cx="8915400" cy="6248400"/>
          </a:xfrm>
        </p:spPr>
        <p:txBody>
          <a:bodyPr rtlCol="0">
            <a:normAutofit/>
          </a:bodyPr>
          <a:lstStyle/>
          <a:p>
            <a:pPr marL="0" indent="0" eaLnBrk="1" fontAlgn="auto" hangingPunct="1">
              <a:spcAft>
                <a:spcPts val="0"/>
              </a:spcAft>
              <a:buNone/>
              <a:defRPr/>
            </a:pPr>
            <a:r>
              <a:rPr lang="en-US" sz="1600" dirty="0"/>
              <a:t>New Revised Standard Version Bible, copyright 1989, Division of Christian Education of the National Council of the Churches of Christ in the United States of America. Used by permission. All rights reserved.</a:t>
            </a:r>
          </a:p>
          <a:p>
            <a:pPr marL="0" indent="0" eaLnBrk="1" fontAlgn="auto" hangingPunct="1">
              <a:spcAft>
                <a:spcPts val="0"/>
              </a:spcAft>
              <a:buNone/>
              <a:defRPr/>
            </a:pPr>
            <a:r>
              <a:rPr lang="fr-FR" sz="1600" dirty="0"/>
              <a:t>http://www.librairie-emmanuel.fr (contact page: https://www.librairie-emmanuel.fr/contact)</a:t>
            </a:r>
            <a:endParaRPr lang="en-US" sz="1600" dirty="0"/>
          </a:p>
          <a:p>
            <a:pPr marL="0" indent="0" eaLnBrk="1" fontAlgn="auto" hangingPunct="1">
              <a:spcAft>
                <a:spcPts val="0"/>
              </a:spcAft>
              <a:buNone/>
              <a:defRPr/>
            </a:pPr>
            <a:r>
              <a:rPr lang="en-US" sz="1600" dirty="0"/>
              <a:t>http://lcweb2.loc.gov/service/pnp/highsm/02800/02898v.jpg</a:t>
            </a:r>
          </a:p>
          <a:p>
            <a:pPr marL="0" indent="0" eaLnBrk="1" fontAlgn="auto" hangingPunct="1">
              <a:spcAft>
                <a:spcPts val="0"/>
              </a:spcAft>
              <a:buNone/>
              <a:defRPr/>
            </a:pPr>
            <a:r>
              <a:rPr lang="en-US" sz="1600" dirty="0" err="1"/>
              <a:t>http://www.flickr.com/photos/74782490@N00/5816094892</a:t>
            </a:r>
            <a:endParaRPr lang="en-US" sz="1600" dirty="0"/>
          </a:p>
          <a:p>
            <a:pPr marL="0" indent="0" eaLnBrk="1" fontAlgn="auto" hangingPunct="1">
              <a:spcAft>
                <a:spcPts val="0"/>
              </a:spcAft>
              <a:buNone/>
              <a:defRPr/>
            </a:pPr>
            <a:r>
              <a:rPr lang="en-US" sz="1600" dirty="0"/>
              <a:t>http://commons.wikimedia.org/wiki/File:Pieter_Bruegel_the_Elder-_The_Harvesters_-_Google_Art_Project.jpg</a:t>
            </a:r>
          </a:p>
          <a:p>
            <a:pPr marL="0" indent="0" eaLnBrk="1" fontAlgn="auto" hangingPunct="1">
              <a:spcAft>
                <a:spcPts val="0"/>
              </a:spcAft>
              <a:buNone/>
              <a:defRPr/>
            </a:pPr>
            <a:r>
              <a:rPr lang="en-US" sz="1600" dirty="0" err="1"/>
              <a:t>http://www.flickr.com/photos/lorenabuena/343060350/</a:t>
            </a:r>
            <a:endParaRPr lang="en-US" sz="1600" dirty="0"/>
          </a:p>
          <a:p>
            <a:pPr marL="0" indent="0" eaLnBrk="1" fontAlgn="auto" hangingPunct="1">
              <a:spcAft>
                <a:spcPts val="0"/>
              </a:spcAft>
              <a:buNone/>
              <a:defRPr/>
            </a:pPr>
            <a:r>
              <a:rPr lang="en-US" sz="1600" dirty="0"/>
              <a:t>https://commons.wikimedia.org/wiki/File:19th_century_black_heaven.jpg</a:t>
            </a:r>
          </a:p>
          <a:p>
            <a:pPr marL="0" indent="0" eaLnBrk="1" fontAlgn="auto" hangingPunct="1">
              <a:spcAft>
                <a:spcPts val="0"/>
              </a:spcAft>
              <a:buNone/>
              <a:defRPr/>
            </a:pPr>
            <a:r>
              <a:rPr lang="en-US" sz="1600" dirty="0"/>
              <a:t>http://commons.wikimedia.org/wiki/File:Shishkin_DozVDubLesu_114.jpg</a:t>
            </a:r>
          </a:p>
          <a:p>
            <a:pPr marL="0" indent="0" eaLnBrk="1" fontAlgn="auto" hangingPunct="1">
              <a:spcAft>
                <a:spcPts val="0"/>
              </a:spcAft>
              <a:buNone/>
              <a:defRPr/>
            </a:pPr>
            <a:r>
              <a:rPr lang="en-US" sz="1600" dirty="0"/>
              <a:t>http://commons.wikimedia.org/wiki/File:Heitere_Gebirgslandschaft_by_Paul_Klee_1929.jpe</a:t>
            </a:r>
          </a:p>
          <a:p>
            <a:pPr marL="0" indent="0" eaLnBrk="1" fontAlgn="auto" hangingPunct="1">
              <a:spcAft>
                <a:spcPts val="0"/>
              </a:spcAft>
              <a:buNone/>
              <a:defRPr/>
            </a:pPr>
            <a:r>
              <a:rPr lang="en-US" sz="1600" dirty="0"/>
              <a:t>https://kellylatimoreicons.com/contact/</a:t>
            </a:r>
          </a:p>
          <a:p>
            <a:pPr marL="0" indent="0" eaLnBrk="1" fontAlgn="auto" hangingPunct="1">
              <a:spcAft>
                <a:spcPts val="0"/>
              </a:spcAft>
              <a:buNone/>
              <a:defRPr/>
            </a:pPr>
            <a:r>
              <a:rPr lang="en-US" sz="1600" dirty="0"/>
              <a:t>https://commons.wikimedia.org/wiki/File:Saint_John_the_Baptist_Preaching_to_the_Masses_in_the_Wilderness_oil_on_oak_panel_by_Pieter_Brueghel_the_Younger.jpg</a:t>
            </a:r>
          </a:p>
          <a:p>
            <a:pPr marL="0" indent="0" eaLnBrk="1" fontAlgn="auto" hangingPunct="1">
              <a:spcAft>
                <a:spcPts val="0"/>
              </a:spcAft>
              <a:buNone/>
              <a:defRPr/>
            </a:pPr>
            <a:r>
              <a:rPr lang="en-US" sz="1600" dirty="0"/>
              <a:t>http://diglib.library.vanderbilt.edu/act-imagelink.pl?RC=48386</a:t>
            </a:r>
          </a:p>
          <a:p>
            <a:pPr marL="0" indent="0" eaLnBrk="1" fontAlgn="auto" hangingPunct="1">
              <a:spcAft>
                <a:spcPts val="0"/>
              </a:spcAft>
              <a:buNone/>
              <a:defRPr/>
            </a:pPr>
            <a:r>
              <a:rPr lang="en-US" sz="1600" dirty="0"/>
              <a:t>http://www.flickr.com/photos/laurapadgett/3375617793</a:t>
            </a:r>
          </a:p>
          <a:p>
            <a:pPr eaLnBrk="1" fontAlgn="auto" hangingPunct="1">
              <a:spcAft>
                <a:spcPts val="0"/>
              </a:spcAft>
              <a:buFont typeface="Arial" pitchFamily="34" charset="0"/>
              <a:buChar char="•"/>
              <a:defRPr/>
            </a:pPr>
            <a:endParaRPr lang="en-US" sz="1600" dirty="0"/>
          </a:p>
          <a:p>
            <a:pPr eaLnBrk="1" fontAlgn="auto" hangingPunct="1">
              <a:spcAft>
                <a:spcPts val="0"/>
              </a:spcAft>
              <a:buNone/>
              <a:defRPr/>
            </a:pPr>
            <a:r>
              <a:rPr lang="en-US" sz="1800" dirty="0"/>
              <a:t>Additional descriptions can be found at the Art in the Christian Tradition image library, a service of the Vanderbilt Divinity Library, http://diglib.library.vanderbilt.edu/.  All images available via Creative Commons 3.0 License.</a:t>
            </a:r>
          </a:p>
          <a:p>
            <a:pPr eaLnBrk="1" fontAlgn="auto" hangingPunct="1">
              <a:spcAft>
                <a:spcPts val="0"/>
              </a:spcAft>
              <a:buFont typeface="Arial" pitchFamily="34" charset="0"/>
              <a:buChar char="•"/>
              <a:defRPr/>
            </a:pPr>
            <a:endParaRPr lang="en-US" sz="1600" dirty="0"/>
          </a:p>
          <a:p>
            <a:pPr eaLnBrk="1" fontAlgn="auto" hangingPunct="1">
              <a:spcAft>
                <a:spcPts val="0"/>
              </a:spcAft>
              <a:buFont typeface="Arial" pitchFamily="34" charset="0"/>
              <a:buChar char="•"/>
              <a:defRPr/>
            </a:pPr>
            <a:endParaRPr lang="en-US" sz="1600" dirty="0"/>
          </a:p>
          <a:p>
            <a:pPr eaLnBrk="1" fontAlgn="auto" hangingPunct="1">
              <a:spcAft>
                <a:spcPts val="0"/>
              </a:spcAft>
              <a:buFont typeface="Arial" pitchFamily="34" charset="0"/>
              <a:buChar char="•"/>
              <a:defRPr/>
            </a:pPr>
            <a:endParaRPr lang="en-US" sz="16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3"/>
          <p:cNvSpPr txBox="1">
            <a:spLocks noChangeArrowheads="1"/>
          </p:cNvSpPr>
          <p:nvPr/>
        </p:nvSpPr>
        <p:spPr bwMode="auto">
          <a:xfrm>
            <a:off x="2362200" y="6259513"/>
            <a:ext cx="7467600" cy="276999"/>
          </a:xfrm>
          <a:prstGeom prst="rect">
            <a:avLst/>
          </a:prstGeom>
          <a:noFill/>
          <a:ln w="9525">
            <a:noFill/>
            <a:miter lim="800000"/>
            <a:headEnd/>
            <a:tailEnd/>
          </a:ln>
        </p:spPr>
        <p:txBody>
          <a:bodyPr>
            <a:spAutoFit/>
          </a:bodyPr>
          <a:lstStyle/>
          <a:p>
            <a:pPr algn="ctr"/>
            <a:r>
              <a:rPr lang="en-US" sz="1200" dirty="0">
                <a:latin typeface="Calibri" pitchFamily="34" charset="0"/>
              </a:rPr>
              <a:t>Jesus  Among the Teachers  --  JESUS MAFA, Cameroon</a:t>
            </a:r>
            <a:endParaRPr lang="en-US" sz="1400" dirty="0">
              <a:latin typeface="Calibri" pitchFamily="34" charset="0"/>
            </a:endParaRPr>
          </a:p>
        </p:txBody>
      </p:sp>
      <p:pic>
        <p:nvPicPr>
          <p:cNvPr id="3" name="Picture 2">
            <a:extLst>
              <a:ext uri="{FF2B5EF4-FFF2-40B4-BE49-F238E27FC236}">
                <a16:creationId xmlns:a16="http://schemas.microsoft.com/office/drawing/2014/main" id="{2857291B-69C7-4BF0-1CC6-D0E534FA36F9}"/>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a:ext>
            </a:extLst>
          </a:blip>
          <a:stretch>
            <a:fillRect/>
          </a:stretch>
        </p:blipFill>
        <p:spPr>
          <a:xfrm>
            <a:off x="3570266" y="151340"/>
            <a:ext cx="5192734" cy="5892274"/>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2895600" y="1752600"/>
            <a:ext cx="7162800" cy="1754188"/>
          </a:xfrm>
          <a:prstGeom prst="rect">
            <a:avLst/>
          </a:prstGeom>
          <a:noFill/>
          <a:ln w="9525">
            <a:noFill/>
            <a:miter lim="800000"/>
            <a:headEnd/>
            <a:tailEnd/>
          </a:ln>
        </p:spPr>
        <p:txBody>
          <a:bodyPr wrap="square">
            <a:spAutoFit/>
          </a:bodyPr>
          <a:lstStyle/>
          <a:p>
            <a:r>
              <a:rPr lang="en-US" sz="3600" dirty="0">
                <a:latin typeface="Calibri" pitchFamily="34" charset="0"/>
              </a:rPr>
              <a:t>…with righteousness he shall judge the poor, and decide with equity for the meek of the earth…</a:t>
            </a:r>
          </a:p>
        </p:txBody>
      </p:sp>
      <p:sp>
        <p:nvSpPr>
          <p:cNvPr id="7171" name="Rectangle 2"/>
          <p:cNvSpPr>
            <a:spLocks noChangeArrowheads="1"/>
          </p:cNvSpPr>
          <p:nvPr/>
        </p:nvSpPr>
        <p:spPr bwMode="auto">
          <a:xfrm>
            <a:off x="7239000" y="4114800"/>
            <a:ext cx="1511300" cy="400050"/>
          </a:xfrm>
          <a:prstGeom prst="rect">
            <a:avLst/>
          </a:prstGeom>
          <a:noFill/>
          <a:ln w="9525">
            <a:noFill/>
            <a:miter lim="800000"/>
            <a:headEnd/>
            <a:tailEnd/>
          </a:ln>
        </p:spPr>
        <p:txBody>
          <a:bodyPr>
            <a:spAutoFit/>
          </a:bodyPr>
          <a:lstStyle/>
          <a:p>
            <a:r>
              <a:rPr lang="en-US" sz="2000">
                <a:latin typeface="Calibri" pitchFamily="34" charset="0"/>
              </a:rPr>
              <a:t>Isaiah 11:4a</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itle: Contemporary Justice and Child&#10;[Click for larger image view]"/>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10000"/>
                    </a14:imgEffect>
                    <a14:imgEffect>
                      <a14:brightnessContrast bright="5000"/>
                    </a14:imgEffect>
                  </a14:imgLayer>
                </a14:imgProps>
              </a:ext>
              <a:ext uri="{28A0092B-C50C-407E-A947-70E740481C1C}">
                <a14:useLocalDpi xmlns:a14="http://schemas.microsoft.com/office/drawing/2010/main"/>
              </a:ext>
            </a:extLst>
          </a:blip>
          <a:srcRect l="876"/>
          <a:stretch/>
        </p:blipFill>
        <p:spPr bwMode="auto">
          <a:xfrm>
            <a:off x="4572000" y="0"/>
            <a:ext cx="4953000" cy="6796305"/>
          </a:xfrm>
          <a:prstGeom prst="rect">
            <a:avLst/>
          </a:prstGeom>
          <a:noFill/>
          <a:ln w="9525">
            <a:noFill/>
            <a:miter lim="800000"/>
            <a:headEnd/>
            <a:tailEnd/>
          </a:ln>
        </p:spPr>
      </p:pic>
      <p:sp>
        <p:nvSpPr>
          <p:cNvPr id="8195" name="TextBox 3"/>
          <p:cNvSpPr txBox="1">
            <a:spLocks noChangeArrowheads="1"/>
          </p:cNvSpPr>
          <p:nvPr/>
        </p:nvSpPr>
        <p:spPr bwMode="auto">
          <a:xfrm>
            <a:off x="1752600" y="5486400"/>
            <a:ext cx="2667000" cy="1169551"/>
          </a:xfrm>
          <a:prstGeom prst="rect">
            <a:avLst/>
          </a:prstGeom>
          <a:noFill/>
          <a:ln w="9525">
            <a:noFill/>
            <a:miter lim="800000"/>
            <a:headEnd/>
            <a:tailEnd/>
          </a:ln>
        </p:spPr>
        <p:txBody>
          <a:bodyPr>
            <a:spAutoFit/>
          </a:bodyPr>
          <a:lstStyle/>
          <a:p>
            <a:pPr algn="ctr"/>
            <a:r>
              <a:rPr lang="en-US" sz="1400" dirty="0">
                <a:latin typeface="Calibri" pitchFamily="34" charset="0"/>
              </a:rPr>
              <a:t>Contemporary Justice and Child</a:t>
            </a:r>
          </a:p>
          <a:p>
            <a:pPr algn="ctr"/>
            <a:endParaRPr lang="en-US" sz="1400" dirty="0">
              <a:latin typeface="Calibri" pitchFamily="34" charset="0"/>
            </a:endParaRPr>
          </a:p>
          <a:p>
            <a:pPr algn="ctr"/>
            <a:r>
              <a:rPr lang="en-US" sz="1400" dirty="0" err="1">
                <a:latin typeface="Calibri" pitchFamily="34" charset="0"/>
              </a:rPr>
              <a:t>Symeon</a:t>
            </a:r>
            <a:r>
              <a:rPr lang="en-US" sz="1400" dirty="0">
                <a:latin typeface="Calibri" pitchFamily="34" charset="0"/>
              </a:rPr>
              <a:t> </a:t>
            </a:r>
            <a:r>
              <a:rPr lang="en-US" sz="1400" dirty="0" err="1">
                <a:latin typeface="Calibri" pitchFamily="34" charset="0"/>
              </a:rPr>
              <a:t>Shimin</a:t>
            </a:r>
            <a:endParaRPr lang="en-US" sz="1400" dirty="0">
              <a:latin typeface="Calibri" pitchFamily="34" charset="0"/>
            </a:endParaRPr>
          </a:p>
          <a:p>
            <a:pPr algn="ctr"/>
            <a:r>
              <a:rPr lang="en-US" sz="1400" dirty="0">
                <a:latin typeface="Calibri" pitchFamily="34" charset="0"/>
              </a:rPr>
              <a:t>Department of Justice, Washington, DC</a:t>
            </a:r>
          </a:p>
        </p:txBody>
      </p:sp>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2286000" y="1371601"/>
            <a:ext cx="8001000" cy="2308225"/>
          </a:xfrm>
          <a:prstGeom prst="rect">
            <a:avLst/>
          </a:prstGeom>
          <a:noFill/>
          <a:ln w="9525">
            <a:noFill/>
            <a:miter lim="800000"/>
            <a:headEnd/>
            <a:tailEnd/>
          </a:ln>
        </p:spPr>
        <p:txBody>
          <a:bodyPr wrap="square">
            <a:spAutoFit/>
          </a:bodyPr>
          <a:lstStyle/>
          <a:p>
            <a:r>
              <a:rPr lang="en-US" sz="3600" dirty="0">
                <a:latin typeface="Calibri" pitchFamily="34" charset="0"/>
              </a:rPr>
              <a:t>The wolf shall live with the lamb, </a:t>
            </a:r>
          </a:p>
          <a:p>
            <a:r>
              <a:rPr lang="en-US" sz="3600" dirty="0">
                <a:latin typeface="Calibri" pitchFamily="34" charset="0"/>
              </a:rPr>
              <a:t>the leopard shall lie down with the kid, the calf and the lion and the fatling together, and a little child shall lead them.</a:t>
            </a:r>
          </a:p>
        </p:txBody>
      </p:sp>
      <p:sp>
        <p:nvSpPr>
          <p:cNvPr id="9219" name="Rectangle 2"/>
          <p:cNvSpPr>
            <a:spLocks noChangeArrowheads="1"/>
          </p:cNvSpPr>
          <p:nvPr/>
        </p:nvSpPr>
        <p:spPr bwMode="auto">
          <a:xfrm>
            <a:off x="7239000" y="4114800"/>
            <a:ext cx="1511300" cy="400050"/>
          </a:xfrm>
          <a:prstGeom prst="rect">
            <a:avLst/>
          </a:prstGeom>
          <a:noFill/>
          <a:ln w="9525">
            <a:noFill/>
            <a:miter lim="800000"/>
            <a:headEnd/>
            <a:tailEnd/>
          </a:ln>
        </p:spPr>
        <p:txBody>
          <a:bodyPr>
            <a:spAutoFit/>
          </a:bodyPr>
          <a:lstStyle/>
          <a:p>
            <a:r>
              <a:rPr lang="en-US" sz="2000">
                <a:latin typeface="Calibri" pitchFamily="34" charset="0"/>
              </a:rPr>
              <a:t>Isaiah 11:6</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1676400" y="5751493"/>
            <a:ext cx="2133600" cy="954107"/>
          </a:xfrm>
          <a:prstGeom prst="rect">
            <a:avLst/>
          </a:prstGeom>
          <a:noFill/>
          <a:ln w="9525">
            <a:noFill/>
            <a:miter lim="800000"/>
            <a:headEnd/>
            <a:tailEnd/>
          </a:ln>
        </p:spPr>
        <p:txBody>
          <a:bodyPr>
            <a:spAutoFit/>
          </a:bodyPr>
          <a:lstStyle/>
          <a:p>
            <a:pPr algn="ctr"/>
            <a:r>
              <a:rPr lang="en-US" sz="1400" dirty="0">
                <a:latin typeface="Calibri" pitchFamily="34" charset="0"/>
              </a:rPr>
              <a:t>Peaceable Kingdom</a:t>
            </a:r>
          </a:p>
          <a:p>
            <a:pPr algn="ctr"/>
            <a:endParaRPr lang="en-US" sz="1400" dirty="0">
              <a:latin typeface="Calibri" pitchFamily="34" charset="0"/>
            </a:endParaRPr>
          </a:p>
          <a:p>
            <a:pPr algn="ctr"/>
            <a:r>
              <a:rPr lang="en-US" sz="1400" dirty="0">
                <a:latin typeface="Calibri" pitchFamily="34" charset="0"/>
              </a:rPr>
              <a:t>Rick and Brenda </a:t>
            </a:r>
          </a:p>
          <a:p>
            <a:pPr algn="ctr"/>
            <a:r>
              <a:rPr lang="en-US" sz="1400" dirty="0" err="1">
                <a:latin typeface="Calibri" pitchFamily="34" charset="0"/>
              </a:rPr>
              <a:t>Beerhorst</a:t>
            </a:r>
            <a:r>
              <a:rPr lang="en-US" sz="1400" dirty="0">
                <a:latin typeface="Calibri" pitchFamily="34" charset="0"/>
              </a:rPr>
              <a:t>, woodcut</a:t>
            </a:r>
          </a:p>
        </p:txBody>
      </p:sp>
      <p:pic>
        <p:nvPicPr>
          <p:cNvPr id="10243" name="Picture 2" descr="Title: Peaceable Kingdom&#10;[Click for smaller image view]"/>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3000"/>
                    </a14:imgEffect>
                  </a14:imgLayer>
                </a14:imgProps>
              </a:ext>
            </a:extLst>
          </a:blip>
          <a:srcRect/>
          <a:stretch>
            <a:fillRect/>
          </a:stretch>
        </p:blipFill>
        <p:spPr bwMode="auto">
          <a:xfrm>
            <a:off x="3886200" y="152401"/>
            <a:ext cx="6629400" cy="6564313"/>
          </a:xfrm>
          <a:prstGeom prst="rect">
            <a:avLst/>
          </a:prstGeom>
          <a:noFill/>
          <a:ln w="9525">
            <a:noFill/>
            <a:miter lim="800000"/>
            <a:headEnd/>
            <a:tailEnd/>
          </a:ln>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3200400" y="1674812"/>
            <a:ext cx="5943600" cy="1754188"/>
          </a:xfrm>
          <a:prstGeom prst="rect">
            <a:avLst/>
          </a:prstGeom>
          <a:noFill/>
          <a:ln w="9525">
            <a:noFill/>
            <a:miter lim="800000"/>
            <a:headEnd/>
            <a:tailEnd/>
          </a:ln>
        </p:spPr>
        <p:txBody>
          <a:bodyPr wrap="square">
            <a:spAutoFit/>
          </a:bodyPr>
          <a:lstStyle/>
          <a:p>
            <a:r>
              <a:rPr lang="en-US" sz="3600" dirty="0">
                <a:latin typeface="Calibri" pitchFamily="34" charset="0"/>
              </a:rPr>
              <a:t>May the mountains yield prosperity for the people, and the hills, in righteousness.</a:t>
            </a:r>
          </a:p>
        </p:txBody>
      </p:sp>
      <p:sp>
        <p:nvSpPr>
          <p:cNvPr id="11267" name="Rectangle 2"/>
          <p:cNvSpPr>
            <a:spLocks noChangeArrowheads="1"/>
          </p:cNvSpPr>
          <p:nvPr/>
        </p:nvSpPr>
        <p:spPr bwMode="auto">
          <a:xfrm>
            <a:off x="7239000" y="4114800"/>
            <a:ext cx="1511300" cy="400050"/>
          </a:xfrm>
          <a:prstGeom prst="rect">
            <a:avLst/>
          </a:prstGeom>
          <a:noFill/>
          <a:ln w="9525">
            <a:noFill/>
            <a:miter lim="800000"/>
            <a:headEnd/>
            <a:tailEnd/>
          </a:ln>
        </p:spPr>
        <p:txBody>
          <a:bodyPr>
            <a:spAutoFit/>
          </a:bodyPr>
          <a:lstStyle/>
          <a:p>
            <a:r>
              <a:rPr lang="en-US" sz="2000">
                <a:latin typeface="Calibri" pitchFamily="34" charset="0"/>
              </a:rPr>
              <a:t>Psalm 72:3</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itle: Harvesters&#10;[Click for larger image view]"/>
          <p:cNvPicPr>
            <a:picLocks noChangeAspect="1" noChangeArrowheads="1"/>
          </p:cNvPicPr>
          <p:nvPr/>
        </p:nvPicPr>
        <p:blipFill>
          <a:blip r:embed="rId2" cstate="print"/>
          <a:srcRect/>
          <a:stretch>
            <a:fillRect/>
          </a:stretch>
        </p:blipFill>
        <p:spPr bwMode="auto">
          <a:xfrm>
            <a:off x="1752600" y="0"/>
            <a:ext cx="8686800" cy="6330950"/>
          </a:xfrm>
          <a:prstGeom prst="rect">
            <a:avLst/>
          </a:prstGeom>
          <a:noFill/>
          <a:ln w="9525">
            <a:noFill/>
            <a:miter lim="800000"/>
            <a:headEnd/>
            <a:tailEnd/>
          </a:ln>
        </p:spPr>
      </p:pic>
      <p:sp>
        <p:nvSpPr>
          <p:cNvPr id="12291" name="TextBox 3"/>
          <p:cNvSpPr txBox="1">
            <a:spLocks noChangeArrowheads="1"/>
          </p:cNvSpPr>
          <p:nvPr/>
        </p:nvSpPr>
        <p:spPr bwMode="auto">
          <a:xfrm>
            <a:off x="2286000" y="6411913"/>
            <a:ext cx="7543800" cy="307777"/>
          </a:xfrm>
          <a:prstGeom prst="rect">
            <a:avLst/>
          </a:prstGeom>
          <a:noFill/>
          <a:ln w="9525">
            <a:noFill/>
            <a:miter lim="800000"/>
            <a:headEnd/>
            <a:tailEnd/>
          </a:ln>
        </p:spPr>
        <p:txBody>
          <a:bodyPr>
            <a:spAutoFit/>
          </a:bodyPr>
          <a:lstStyle/>
          <a:p>
            <a:pPr algn="ctr"/>
            <a:r>
              <a:rPr lang="en-US" sz="1400" dirty="0">
                <a:latin typeface="Calibri" pitchFamily="34" charset="0"/>
              </a:rPr>
              <a:t>Harvesters --  Pieter Brueghel – Metropolitan Museum of Art</a:t>
            </a:r>
          </a:p>
        </p:txBody>
      </p:sp>
    </p:spTree>
  </p:cSld>
  <p:clrMapOvr>
    <a:masterClrMapping/>
  </p:clrMapOvr>
  <p:transition advTm="8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2405</TotalTime>
  <Words>731</Words>
  <Application>Microsoft Office PowerPoint</Application>
  <PresentationFormat>Widescreen</PresentationFormat>
  <Paragraphs>76</Paragraphs>
  <Slides>26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Second Sunday of Advent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dc:creator>
  <cp:lastModifiedBy>Anne Richardson</cp:lastModifiedBy>
  <cp:revision>311</cp:revision>
  <dcterms:created xsi:type="dcterms:W3CDTF">2016-06-23T15:06:15Z</dcterms:created>
  <dcterms:modified xsi:type="dcterms:W3CDTF">2022-09-15T16:44:41Z</dcterms:modified>
</cp:coreProperties>
</file>