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6" r:id="rId2"/>
    <p:sldId id="282" r:id="rId3"/>
    <p:sldId id="393" r:id="rId4"/>
    <p:sldId id="383" r:id="rId5"/>
    <p:sldId id="403" r:id="rId6"/>
    <p:sldId id="384" r:id="rId7"/>
    <p:sldId id="396" r:id="rId8"/>
    <p:sldId id="385" r:id="rId9"/>
    <p:sldId id="397" r:id="rId10"/>
    <p:sldId id="386" r:id="rId11"/>
    <p:sldId id="398" r:id="rId12"/>
    <p:sldId id="387" r:id="rId13"/>
    <p:sldId id="405" r:id="rId14"/>
    <p:sldId id="399" r:id="rId15"/>
    <p:sldId id="388" r:id="rId16"/>
    <p:sldId id="404" r:id="rId17"/>
    <p:sldId id="389" r:id="rId18"/>
    <p:sldId id="400" r:id="rId19"/>
    <p:sldId id="391" r:id="rId20"/>
    <p:sldId id="401" r:id="rId21"/>
    <p:sldId id="392" r:id="rId22"/>
    <p:sldId id="402" r:id="rId23"/>
    <p:sldId id="390" r:id="rId24"/>
    <p:sldId id="38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57" d="100"/>
          <a:sy n="57" d="100"/>
        </p:scale>
        <p:origin x="72" y="394"/>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9/15/2022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commons.wikimedia.org/wiki/File:BegaPrayer.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4000" b="-6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9600" dirty="0"/>
              <a:t>Second Sunday after Epiphany</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0"/>
            <a:ext cx="3962400" cy="2677656"/>
          </a:xfrm>
          <a:prstGeom prst="rect">
            <a:avLst/>
          </a:prstGeom>
        </p:spPr>
        <p:txBody>
          <a:bodyPr wrap="square">
            <a:spAutoFit/>
          </a:bodyPr>
          <a:lstStyle/>
          <a:p>
            <a:r>
              <a:rPr lang="en-US" sz="2800" dirty="0"/>
              <a:t>Isaiah 49:1-7 </a:t>
            </a:r>
          </a:p>
          <a:p>
            <a:r>
              <a:rPr lang="en-US" sz="2800" dirty="0"/>
              <a:t>Psalm 40:1-11 </a:t>
            </a:r>
          </a:p>
          <a:p>
            <a:r>
              <a:rPr lang="en-US" sz="2800" dirty="0"/>
              <a:t>1 Corinthians 1:1-9 </a:t>
            </a:r>
          </a:p>
          <a:p>
            <a:r>
              <a:rPr lang="en-US" sz="2800" dirty="0"/>
              <a:t>John 1:29-42</a:t>
            </a:r>
          </a:p>
          <a:p>
            <a:r>
              <a:rPr lang="fi-FI" sz="2800" dirty="0"/>
              <a:t>	</a:t>
            </a:r>
          </a:p>
          <a:p>
            <a:r>
              <a:rPr lang="sv-SE" sz="2800" dirty="0"/>
              <a:t> </a:t>
            </a:r>
            <a:r>
              <a:rPr lang="en-US" sz="2800" dirty="0"/>
              <a:t> </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478426"/>
            <a:ext cx="5486400" cy="1200329"/>
          </a:xfrm>
          <a:prstGeom prst="rect">
            <a:avLst/>
          </a:prstGeom>
        </p:spPr>
        <p:txBody>
          <a:bodyPr wrap="square">
            <a:spAutoFit/>
          </a:bodyPr>
          <a:lstStyle/>
          <a:p>
            <a:r>
              <a:rPr lang="en-US" sz="3600" dirty="0"/>
              <a:t>Happy are those who make the LORD their trust…</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a:t>
            </a:r>
            <a:r>
              <a:rPr lang="en-US" sz="2400" dirty="0" err="1">
                <a:cs typeface="Arial" pitchFamily="34" charset="0"/>
              </a:rPr>
              <a:t>40:4a</a:t>
            </a:r>
            <a:endParaRPr lang="en-US" sz="2400" dirty="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260068"/>
            <a:ext cx="9144000" cy="307777"/>
          </a:xfrm>
          <a:prstGeom prst="rect">
            <a:avLst/>
          </a:prstGeom>
          <a:noFill/>
        </p:spPr>
        <p:txBody>
          <a:bodyPr wrap="square" rtlCol="0">
            <a:spAutoFit/>
          </a:bodyPr>
          <a:lstStyle/>
          <a:p>
            <a:pPr algn="ctr"/>
            <a:r>
              <a:rPr lang="en-US" sz="1400" dirty="0">
                <a:solidFill>
                  <a:schemeClr val="tx1">
                    <a:lumMod val="95000"/>
                  </a:schemeClr>
                </a:solidFill>
              </a:rPr>
              <a:t>My Heart for the Lord --  Liz Valente</a:t>
            </a:r>
          </a:p>
        </p:txBody>
      </p:sp>
      <p:pic>
        <p:nvPicPr>
          <p:cNvPr id="4" name="Picture 3">
            <a:extLst>
              <a:ext uri="{FF2B5EF4-FFF2-40B4-BE49-F238E27FC236}">
                <a16:creationId xmlns:a16="http://schemas.microsoft.com/office/drawing/2014/main" id="{E0DF0F04-C740-5329-FD4A-4C62DB85219B}"/>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0000"/>
                    </a14:imgEffect>
                    <a14:imgEffect>
                      <a14:brightnessContrast bright="8000" contrast="10000"/>
                    </a14:imgEffect>
                  </a14:imgLayer>
                </a14:imgProps>
              </a:ext>
              <a:ext uri="{28A0092B-C50C-407E-A947-70E740481C1C}">
                <a14:useLocalDpi xmlns:a14="http://schemas.microsoft.com/office/drawing/2010/main" val="0"/>
              </a:ext>
            </a:extLst>
          </a:blip>
          <a:stretch>
            <a:fillRect/>
          </a:stretch>
        </p:blipFill>
        <p:spPr>
          <a:xfrm>
            <a:off x="3505200" y="727102"/>
            <a:ext cx="4918587" cy="49116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84274"/>
            <a:ext cx="7010400" cy="1754326"/>
          </a:xfrm>
          <a:prstGeom prst="rect">
            <a:avLst/>
          </a:prstGeom>
        </p:spPr>
        <p:txBody>
          <a:bodyPr wrap="square">
            <a:spAutoFit/>
          </a:bodyPr>
          <a:lstStyle/>
          <a:p>
            <a:r>
              <a:rPr lang="en-US" sz="3600" dirty="0"/>
              <a:t>Grace to you and peace from God our Father and the Lord Jesus Christ.</a:t>
            </a:r>
            <a:br>
              <a:rPr lang="en-US" sz="3600" dirty="0"/>
            </a:b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1 Corinthians 1:3</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0400" y="6324600"/>
            <a:ext cx="5410200" cy="307777"/>
          </a:xfrm>
          <a:prstGeom prst="rect">
            <a:avLst/>
          </a:prstGeom>
          <a:noFill/>
        </p:spPr>
        <p:txBody>
          <a:bodyPr wrap="square" rtlCol="0">
            <a:spAutoFit/>
          </a:bodyPr>
          <a:lstStyle/>
          <a:p>
            <a:pPr algn="ctr"/>
            <a:r>
              <a:rPr lang="en-US" sz="1400" dirty="0">
                <a:solidFill>
                  <a:schemeClr val="tx1">
                    <a:lumMod val="95000"/>
                  </a:schemeClr>
                </a:solidFill>
              </a:rPr>
              <a:t>Thankful  --  Henry </a:t>
            </a:r>
            <a:r>
              <a:rPr lang="en-US" sz="1400" dirty="0" err="1">
                <a:solidFill>
                  <a:schemeClr val="tx1">
                    <a:lumMod val="95000"/>
                  </a:schemeClr>
                </a:solidFill>
              </a:rPr>
              <a:t>Ossawa</a:t>
            </a:r>
            <a:r>
              <a:rPr lang="en-US" sz="1400" dirty="0">
                <a:solidFill>
                  <a:schemeClr val="tx1">
                    <a:lumMod val="95000"/>
                  </a:schemeClr>
                </a:solidFill>
              </a:rPr>
              <a:t> Tanner</a:t>
            </a:r>
          </a:p>
        </p:txBody>
      </p:sp>
      <p:pic>
        <p:nvPicPr>
          <p:cNvPr id="2" name="Picture 1">
            <a:extLst>
              <a:ext uri="{FF2B5EF4-FFF2-40B4-BE49-F238E27FC236}">
                <a16:creationId xmlns:a16="http://schemas.microsoft.com/office/drawing/2014/main" id="{C470899E-B63A-4D84-BCE6-2C37DDB0DA5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2286000" y="1"/>
            <a:ext cx="7696200" cy="6051137"/>
          </a:xfrm>
          <a:prstGeom prst="rect">
            <a:avLst/>
          </a:prstGeom>
        </p:spPr>
      </p:pic>
    </p:spTree>
    <p:extLst>
      <p:ext uri="{BB962C8B-B14F-4D97-AF65-F5344CB8AC3E}">
        <p14:creationId xmlns:p14="http://schemas.microsoft.com/office/powerpoint/2010/main" val="51206605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5307449"/>
            <a:ext cx="2819400" cy="1169551"/>
          </a:xfrm>
          <a:prstGeom prst="rect">
            <a:avLst/>
          </a:prstGeom>
          <a:noFill/>
        </p:spPr>
        <p:txBody>
          <a:bodyPr wrap="square" rtlCol="0">
            <a:spAutoFit/>
          </a:bodyPr>
          <a:lstStyle/>
          <a:p>
            <a:pPr algn="ctr"/>
            <a:r>
              <a:rPr lang="en-US" sz="1400" dirty="0">
                <a:solidFill>
                  <a:schemeClr val="tx1">
                    <a:lumMod val="95000"/>
                  </a:schemeClr>
                </a:solidFill>
              </a:rPr>
              <a:t>Saying Grace</a:t>
            </a:r>
          </a:p>
          <a:p>
            <a:pPr algn="ctr"/>
            <a:endParaRPr lang="en-US" sz="1400" dirty="0">
              <a:solidFill>
                <a:schemeClr val="tx1">
                  <a:lumMod val="95000"/>
                </a:schemeClr>
              </a:solidFill>
            </a:endParaRPr>
          </a:p>
          <a:p>
            <a:pPr algn="ctr"/>
            <a:r>
              <a:rPr lang="en-US" sz="1400" dirty="0">
                <a:solidFill>
                  <a:schemeClr val="tx1">
                    <a:lumMod val="95000"/>
                  </a:schemeClr>
                </a:solidFill>
              </a:rPr>
              <a:t>Cornelis Bega</a:t>
            </a:r>
          </a:p>
          <a:p>
            <a:pPr algn="ctr"/>
            <a:r>
              <a:rPr lang="en-US" sz="1400" dirty="0">
                <a:solidFill>
                  <a:schemeClr val="tx1">
                    <a:lumMod val="95000"/>
                  </a:schemeClr>
                </a:solidFill>
              </a:rPr>
              <a:t>Rijksmuseum</a:t>
            </a:r>
          </a:p>
          <a:p>
            <a:pPr algn="ctr"/>
            <a:r>
              <a:rPr lang="en-US" sz="1400" dirty="0">
                <a:solidFill>
                  <a:schemeClr val="tx1">
                    <a:lumMod val="95000"/>
                  </a:schemeClr>
                </a:solidFill>
              </a:rPr>
              <a:t>Amsterdam, Netherlands</a:t>
            </a:r>
          </a:p>
        </p:txBody>
      </p:sp>
      <p:pic>
        <p:nvPicPr>
          <p:cNvPr id="4098" name="Picture 2" descr="Title: Saying Grace&#10;[Click for larger image view]"/>
          <p:cNvPicPr>
            <a:picLocks noChangeAspect="1" noChangeArrowheads="1"/>
          </p:cNvPicPr>
          <p:nvPr/>
        </p:nvPicPr>
        <p:blipFill>
          <a:blip r:embed="rId2" cstate="print"/>
          <a:srcRect/>
          <a:stretch>
            <a:fillRect/>
          </a:stretch>
        </p:blipFill>
        <p:spPr bwMode="auto">
          <a:xfrm>
            <a:off x="4572000" y="0"/>
            <a:ext cx="5257800" cy="680697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81200"/>
            <a:ext cx="5791200" cy="1754326"/>
          </a:xfrm>
          <a:prstGeom prst="rect">
            <a:avLst/>
          </a:prstGeom>
        </p:spPr>
        <p:txBody>
          <a:bodyPr wrap="square">
            <a:spAutoFit/>
          </a:bodyPr>
          <a:lstStyle/>
          <a:p>
            <a:r>
              <a:rPr lang="en-US" sz="3600" dirty="0"/>
              <a:t>I give thanks … because of the grace of God that has been given you in Christ Jesus …</a:t>
            </a:r>
            <a:endParaRPr lang="en-US" sz="3600" dirty="0">
              <a:cs typeface="Arial" pitchFamily="34" charset="0"/>
            </a:endParaRPr>
          </a:p>
        </p:txBody>
      </p:sp>
      <p:sp>
        <p:nvSpPr>
          <p:cNvPr id="3" name="Rectangle 2"/>
          <p:cNvSpPr/>
          <p:nvPr/>
        </p:nvSpPr>
        <p:spPr>
          <a:xfrm>
            <a:off x="6629400" y="4191001"/>
            <a:ext cx="2514600" cy="461665"/>
          </a:xfrm>
          <a:prstGeom prst="rect">
            <a:avLst/>
          </a:prstGeom>
        </p:spPr>
        <p:txBody>
          <a:bodyPr wrap="square">
            <a:spAutoFit/>
          </a:bodyPr>
          <a:lstStyle/>
          <a:p>
            <a:r>
              <a:rPr lang="en-US" sz="2400" dirty="0">
                <a:cs typeface="Arial" pitchFamily="34" charset="0"/>
              </a:rPr>
              <a:t>1 Corinthians 1:4</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5791200"/>
            <a:ext cx="1752600" cy="738664"/>
          </a:xfrm>
          <a:prstGeom prst="rect">
            <a:avLst/>
          </a:prstGeom>
          <a:noFill/>
        </p:spPr>
        <p:txBody>
          <a:bodyPr wrap="square" rtlCol="0">
            <a:spAutoFit/>
          </a:bodyPr>
          <a:lstStyle/>
          <a:p>
            <a:pPr algn="ctr"/>
            <a:r>
              <a:rPr lang="en-US" sz="1400" dirty="0">
                <a:solidFill>
                  <a:schemeClr val="tx1">
                    <a:lumMod val="95000"/>
                  </a:schemeClr>
                </a:solidFill>
              </a:rPr>
              <a:t>Wedding at Cana</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p:txBody>
      </p:sp>
      <p:pic>
        <p:nvPicPr>
          <p:cNvPr id="4" name="Picture 3">
            <a:extLst>
              <a:ext uri="{FF2B5EF4-FFF2-40B4-BE49-F238E27FC236}">
                <a16:creationId xmlns:a16="http://schemas.microsoft.com/office/drawing/2014/main" id="{DCA84F5E-A313-CA61-5B9F-B7C04AE811F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
                    </a14:imgEffect>
                  </a14:imgLayer>
                </a14:imgProps>
              </a:ext>
              <a:ext uri="{28A0092B-C50C-407E-A947-70E740481C1C}">
                <a14:useLocalDpi xmlns:a14="http://schemas.microsoft.com/office/drawing/2010/main" val="0"/>
              </a:ext>
            </a:extLst>
          </a:blip>
          <a:srcRect l="25292" t="26667" r="4574" b="28889"/>
          <a:stretch/>
        </p:blipFill>
        <p:spPr>
          <a:xfrm>
            <a:off x="3362304" y="228600"/>
            <a:ext cx="7153296" cy="6437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858000" cy="2308324"/>
          </a:xfrm>
          <a:prstGeom prst="rect">
            <a:avLst/>
          </a:prstGeom>
        </p:spPr>
        <p:txBody>
          <a:bodyPr wrap="square">
            <a:spAutoFit/>
          </a:bodyPr>
          <a:lstStyle/>
          <a:p>
            <a:r>
              <a:rPr lang="en-US" sz="3600" dirty="0"/>
              <a:t>The next day he saw Jesus coming toward him and declared, "Here is the Lamb of God who takes away the sin of the world!</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John 1:29</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459849"/>
            <a:ext cx="2667000" cy="1169551"/>
          </a:xfrm>
          <a:prstGeom prst="rect">
            <a:avLst/>
          </a:prstGeom>
          <a:noFill/>
        </p:spPr>
        <p:txBody>
          <a:bodyPr wrap="square" rtlCol="0">
            <a:spAutoFit/>
          </a:bodyPr>
          <a:lstStyle/>
          <a:p>
            <a:pPr algn="ctr"/>
            <a:r>
              <a:rPr lang="en-US" sz="1400" dirty="0">
                <a:solidFill>
                  <a:schemeClr val="tx1">
                    <a:lumMod val="95000"/>
                  </a:schemeClr>
                </a:solidFill>
              </a:rPr>
              <a:t>John the Baptist</a:t>
            </a:r>
          </a:p>
          <a:p>
            <a:pPr algn="ctr"/>
            <a:endParaRPr lang="en-US" sz="1400" dirty="0">
              <a:solidFill>
                <a:schemeClr val="tx1">
                  <a:lumMod val="95000"/>
                </a:schemeClr>
              </a:solidFill>
            </a:endParaRPr>
          </a:p>
          <a:p>
            <a:pPr algn="ctr"/>
            <a:r>
              <a:rPr lang="en-US" sz="1400" dirty="0">
                <a:solidFill>
                  <a:schemeClr val="tx1">
                    <a:lumMod val="95000"/>
                  </a:schemeClr>
                </a:solidFill>
              </a:rPr>
              <a:t>Altar wing</a:t>
            </a:r>
          </a:p>
          <a:p>
            <a:pPr algn="ctr"/>
            <a:r>
              <a:rPr lang="en-US" sz="1400" dirty="0" err="1">
                <a:solidFill>
                  <a:schemeClr val="tx1">
                    <a:lumMod val="95000"/>
                  </a:schemeClr>
                </a:solidFill>
              </a:rPr>
              <a:t>Stadtkirche</a:t>
            </a:r>
            <a:endParaRPr lang="en-US" sz="1400" dirty="0">
              <a:solidFill>
                <a:schemeClr val="tx1">
                  <a:lumMod val="95000"/>
                </a:schemeClr>
              </a:solidFill>
            </a:endParaRPr>
          </a:p>
          <a:p>
            <a:pPr algn="ctr"/>
            <a:r>
              <a:rPr lang="en-US" sz="1400" dirty="0">
                <a:solidFill>
                  <a:schemeClr val="tx1">
                    <a:lumMod val="95000"/>
                  </a:schemeClr>
                </a:solidFill>
              </a:rPr>
              <a:t> </a:t>
            </a:r>
            <a:r>
              <a:rPr lang="en-US" sz="1400" dirty="0" err="1">
                <a:solidFill>
                  <a:schemeClr val="tx1">
                    <a:lumMod val="95000"/>
                  </a:schemeClr>
                </a:solidFill>
              </a:rPr>
              <a:t>Schwabach</a:t>
            </a:r>
            <a:r>
              <a:rPr lang="en-US" sz="1400" dirty="0">
                <a:solidFill>
                  <a:schemeClr val="tx1">
                    <a:lumMod val="95000"/>
                  </a:schemeClr>
                </a:solidFill>
              </a:rPr>
              <a:t>, Germany</a:t>
            </a:r>
          </a:p>
        </p:txBody>
      </p:sp>
      <p:pic>
        <p:nvPicPr>
          <p:cNvPr id="5" name="Picture 4" descr="Schwabach_Stadtkirche_-_Katharinenaltar_Flügel_4a copy.jpg"/>
          <p:cNvPicPr>
            <a:picLocks noChangeAspect="1"/>
          </p:cNvPicPr>
          <p:nvPr/>
        </p:nvPicPr>
        <p:blipFill>
          <a:blip r:embed="rId2" cstate="print"/>
          <a:stretch>
            <a:fillRect/>
          </a:stretch>
        </p:blipFill>
        <p:spPr>
          <a:xfrm>
            <a:off x="4800600" y="13580"/>
            <a:ext cx="4114800" cy="6844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0"/>
            <a:ext cx="6934200" cy="1754326"/>
          </a:xfrm>
          <a:prstGeom prst="rect">
            <a:avLst/>
          </a:prstGeom>
        </p:spPr>
        <p:txBody>
          <a:bodyPr wrap="square">
            <a:spAutoFit/>
          </a:bodyPr>
          <a:lstStyle/>
          <a:p>
            <a:r>
              <a:rPr lang="en-US" sz="3600" dirty="0"/>
              <a:t>One of the two who heard John speak and followed him was Andrew, Simon Peter's brother.</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John 1:40</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9900" y="1981200"/>
            <a:ext cx="6057900" cy="1754326"/>
          </a:xfrm>
          <a:prstGeom prst="rect">
            <a:avLst/>
          </a:prstGeom>
        </p:spPr>
        <p:txBody>
          <a:bodyPr wrap="square">
            <a:spAutoFit/>
          </a:bodyPr>
          <a:lstStyle/>
          <a:p>
            <a:r>
              <a:rPr lang="en-US" sz="3600" dirty="0"/>
              <a:t>The LORD called me before I was born, while I was in my mother's womb he named me.</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49:1b</a:t>
            </a:r>
            <a:endParaRPr lang="en-US" sz="2400" dirty="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5383649"/>
            <a:ext cx="2590800" cy="1169551"/>
          </a:xfrm>
          <a:prstGeom prst="rect">
            <a:avLst/>
          </a:prstGeom>
          <a:noFill/>
        </p:spPr>
        <p:txBody>
          <a:bodyPr wrap="square" rtlCol="0">
            <a:spAutoFit/>
          </a:bodyPr>
          <a:lstStyle/>
          <a:p>
            <a:pPr algn="ctr"/>
            <a:r>
              <a:rPr lang="en-US" sz="1400" dirty="0">
                <a:solidFill>
                  <a:schemeClr val="tx1">
                    <a:lumMod val="95000"/>
                  </a:schemeClr>
                </a:solidFill>
              </a:rPr>
              <a:t>St. Andrew</a:t>
            </a:r>
          </a:p>
          <a:p>
            <a:pPr algn="ctr"/>
            <a:endParaRPr lang="en-US" sz="1400" dirty="0">
              <a:solidFill>
                <a:schemeClr val="tx1">
                  <a:lumMod val="95000"/>
                </a:schemeClr>
              </a:solidFill>
            </a:endParaRPr>
          </a:p>
          <a:p>
            <a:pPr algn="ctr"/>
            <a:r>
              <a:rPr lang="en-US" sz="1400" dirty="0">
                <a:solidFill>
                  <a:schemeClr val="tx1">
                    <a:lumMod val="95000"/>
                  </a:schemeClr>
                </a:solidFill>
              </a:rPr>
              <a:t>Hans Memling </a:t>
            </a:r>
            <a:r>
              <a:rPr lang="en-US" sz="1400" dirty="0" err="1">
                <a:solidFill>
                  <a:schemeClr val="tx1">
                    <a:lumMod val="95000"/>
                  </a:schemeClr>
                </a:solidFill>
              </a:rPr>
              <a:t>Groeningemuseum</a:t>
            </a:r>
            <a:r>
              <a:rPr lang="en-US" sz="1400" dirty="0">
                <a:solidFill>
                  <a:schemeClr val="tx1">
                    <a:lumMod val="95000"/>
                  </a:schemeClr>
                </a:solidFill>
              </a:rPr>
              <a:t> </a:t>
            </a:r>
          </a:p>
          <a:p>
            <a:pPr algn="ctr"/>
            <a:r>
              <a:rPr lang="en-US" sz="1400" dirty="0">
                <a:solidFill>
                  <a:schemeClr val="tx1">
                    <a:lumMod val="95000"/>
                  </a:schemeClr>
                </a:solidFill>
              </a:rPr>
              <a:t>Bruges, Belgium</a:t>
            </a:r>
          </a:p>
        </p:txBody>
      </p:sp>
      <p:pic>
        <p:nvPicPr>
          <p:cNvPr id="2050" name="Picture 2" descr="https://upload.wikimedia.org/wikipedia/commons/5/55/Hans_Memling_-_St_Andrew_%28left_wing_of_a_diptych%2C_reverse%29_-_WGA15004.jpg"/>
          <p:cNvPicPr>
            <a:picLocks noChangeAspect="1" noChangeArrowheads="1"/>
          </p:cNvPicPr>
          <p:nvPr/>
        </p:nvPicPr>
        <p:blipFill>
          <a:blip r:embed="rId2" cstate="print">
            <a:lum contrast="10000"/>
          </a:blip>
          <a:srcRect t="11415"/>
          <a:stretch>
            <a:fillRect/>
          </a:stretch>
        </p:blipFill>
        <p:spPr bwMode="auto">
          <a:xfrm>
            <a:off x="4406516" y="71202"/>
            <a:ext cx="5499485" cy="678679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66037"/>
            <a:ext cx="6629400" cy="1754326"/>
          </a:xfrm>
          <a:prstGeom prst="rect">
            <a:avLst/>
          </a:prstGeom>
        </p:spPr>
        <p:txBody>
          <a:bodyPr wrap="square">
            <a:spAutoFit/>
          </a:bodyPr>
          <a:lstStyle/>
          <a:p>
            <a:r>
              <a:rPr lang="en-US" sz="3600" dirty="0"/>
              <a:t>He first found his brother Simon and said to him, “We have found the Messiah.”</a:t>
            </a:r>
            <a:endParaRPr lang="en-US" sz="3600" dirty="0">
              <a:cs typeface="Arial" pitchFamily="34" charset="0"/>
            </a:endParaRPr>
          </a:p>
        </p:txBody>
      </p:sp>
      <p:sp>
        <p:nvSpPr>
          <p:cNvPr id="3" name="Rectangle 2"/>
          <p:cNvSpPr/>
          <p:nvPr/>
        </p:nvSpPr>
        <p:spPr>
          <a:xfrm>
            <a:off x="6858000" y="4114801"/>
            <a:ext cx="2514600" cy="461665"/>
          </a:xfrm>
          <a:prstGeom prst="rect">
            <a:avLst/>
          </a:prstGeom>
        </p:spPr>
        <p:txBody>
          <a:bodyPr wrap="square">
            <a:spAutoFit/>
          </a:bodyPr>
          <a:lstStyle/>
          <a:p>
            <a:r>
              <a:rPr lang="en-US" sz="2400" dirty="0">
                <a:cs typeface="Arial" pitchFamily="34" charset="0"/>
              </a:rPr>
              <a:t>John 1:41</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290846"/>
            <a:ext cx="9144000" cy="307777"/>
          </a:xfrm>
          <a:prstGeom prst="rect">
            <a:avLst/>
          </a:prstGeom>
          <a:noFill/>
        </p:spPr>
        <p:txBody>
          <a:bodyPr wrap="square" rtlCol="0">
            <a:spAutoFit/>
          </a:bodyPr>
          <a:lstStyle/>
          <a:p>
            <a:pPr algn="ctr"/>
            <a:r>
              <a:rPr lang="en-US" sz="1400" dirty="0">
                <a:solidFill>
                  <a:schemeClr val="tx1">
                    <a:lumMod val="95000"/>
                  </a:schemeClr>
                </a:solidFill>
              </a:rPr>
              <a:t>The Calling  of Andrew and Simon Peter  --  follower of Caravaggio, Buckingham Palace, London </a:t>
            </a:r>
          </a:p>
        </p:txBody>
      </p:sp>
      <p:pic>
        <p:nvPicPr>
          <p:cNvPr id="6" name="Picture 5" descr="The_Calling_of_Saints_Peter_and_Andrew_-_Caravaggio_(1571-1610).jpg"/>
          <p:cNvPicPr>
            <a:picLocks noChangeAspect="1"/>
          </p:cNvPicPr>
          <p:nvPr/>
        </p:nvPicPr>
        <p:blipFill>
          <a:blip r:embed="rId2" cstate="print"/>
          <a:stretch>
            <a:fillRect/>
          </a:stretch>
        </p:blipFill>
        <p:spPr>
          <a:xfrm>
            <a:off x="2438400" y="213360"/>
            <a:ext cx="7315200" cy="5806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1905000"/>
            <a:ext cx="6019800" cy="1754326"/>
          </a:xfrm>
          <a:prstGeom prst="rect">
            <a:avLst/>
          </a:prstGeom>
        </p:spPr>
        <p:txBody>
          <a:bodyPr wrap="square">
            <a:spAutoFit/>
          </a:bodyPr>
          <a:lstStyle/>
          <a:p>
            <a:r>
              <a:rPr lang="en-US" sz="3600" dirty="0"/>
              <a:t>"You are Simon son of John. You are to be called </a:t>
            </a:r>
            <a:r>
              <a:rPr lang="en-US" sz="3600" dirty="0" err="1"/>
              <a:t>Cephas</a:t>
            </a:r>
            <a:r>
              <a:rPr lang="en-US" sz="3600" dirty="0"/>
              <a:t>" (which is translated Peter).</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John </a:t>
            </a:r>
            <a:r>
              <a:rPr lang="en-US" sz="2400" dirty="0" err="1">
                <a:cs typeface="Arial" pitchFamily="34" charset="0"/>
              </a:rPr>
              <a:t>1:42b</a:t>
            </a:r>
            <a:endParaRPr lang="en-US" sz="2400" dirty="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7400" y="5486400"/>
            <a:ext cx="2286000" cy="1169551"/>
          </a:xfrm>
          <a:prstGeom prst="rect">
            <a:avLst/>
          </a:prstGeom>
          <a:noFill/>
        </p:spPr>
        <p:txBody>
          <a:bodyPr wrap="square" rtlCol="0">
            <a:spAutoFit/>
          </a:bodyPr>
          <a:lstStyle/>
          <a:p>
            <a:pPr algn="ctr"/>
            <a:r>
              <a:rPr lang="en-US" sz="1400" dirty="0">
                <a:solidFill>
                  <a:schemeClr val="tx1">
                    <a:lumMod val="95000"/>
                  </a:schemeClr>
                </a:solidFill>
              </a:rPr>
              <a:t>Peter</a:t>
            </a:r>
          </a:p>
          <a:p>
            <a:pPr algn="ctr"/>
            <a:endParaRPr lang="en-US" sz="1400" dirty="0">
              <a:solidFill>
                <a:schemeClr val="tx1">
                  <a:lumMod val="95000"/>
                </a:schemeClr>
              </a:solidFill>
            </a:endParaRPr>
          </a:p>
          <a:p>
            <a:pPr algn="ctr"/>
            <a:r>
              <a:rPr lang="en-US" sz="1400" dirty="0">
                <a:solidFill>
                  <a:schemeClr val="tx1">
                    <a:lumMod val="95000"/>
                  </a:schemeClr>
                </a:solidFill>
              </a:rPr>
              <a:t>El Greco </a:t>
            </a:r>
          </a:p>
          <a:p>
            <a:pPr algn="ctr"/>
            <a:r>
              <a:rPr lang="en-US" sz="1400" dirty="0">
                <a:solidFill>
                  <a:schemeClr val="tx1">
                    <a:lumMod val="95000"/>
                  </a:schemeClr>
                </a:solidFill>
              </a:rPr>
              <a:t>El Greco Museum </a:t>
            </a:r>
          </a:p>
          <a:p>
            <a:pPr algn="ctr"/>
            <a:r>
              <a:rPr lang="en-US" sz="1400" dirty="0">
                <a:solidFill>
                  <a:schemeClr val="tx1">
                    <a:lumMod val="95000"/>
                  </a:schemeClr>
                </a:solidFill>
              </a:rPr>
              <a:t>Toledo, Spain</a:t>
            </a:r>
          </a:p>
        </p:txBody>
      </p:sp>
      <p:pic>
        <p:nvPicPr>
          <p:cNvPr id="22530" name="Picture 2" descr="https://upload.wikimedia.org/wikipedia/commons/thumb/4/41/El_Greco_-_St._Peter_-_Google_Art_Project.jpg/817px-El_Greco_-_St._Peter_-_Google_Art_Project.jpg"/>
          <p:cNvPicPr>
            <a:picLocks noChangeAspect="1" noChangeArrowheads="1"/>
          </p:cNvPicPr>
          <p:nvPr/>
        </p:nvPicPr>
        <p:blipFill>
          <a:blip r:embed="rId2" cstate="print">
            <a:lum contrast="10000"/>
          </a:blip>
          <a:srcRect t="269" r="1389"/>
          <a:stretch>
            <a:fillRect/>
          </a:stretch>
        </p:blipFill>
        <p:spPr bwMode="auto">
          <a:xfrm>
            <a:off x="4114800" y="0"/>
            <a:ext cx="54102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http://commons.wikimedia.org/wiki/File:Octave_TASSAERT_The_Waif_-L%27abandonn%C3%A9e.jpg</a:t>
            </a:r>
          </a:p>
          <a:p>
            <a:pPr>
              <a:buNone/>
            </a:pPr>
            <a:r>
              <a:rPr lang="en-US" sz="1600" dirty="0" err="1"/>
              <a:t>http://www.flickr.com/photos/sicarr/3251258111/</a:t>
            </a:r>
            <a:endParaRPr lang="en-US" sz="1600" dirty="0"/>
          </a:p>
          <a:p>
            <a:pPr>
              <a:buNone/>
            </a:pPr>
            <a:r>
              <a:rPr lang="en-US" sz="1600" dirty="0"/>
              <a:t>http://commons.wikimedia.org/wiki/File:Sir_Luke_Fildes_-_The_widower_-_Google_Art_Project.jpg</a:t>
            </a:r>
          </a:p>
          <a:p>
            <a:pPr>
              <a:buNone/>
            </a:pPr>
            <a:r>
              <a:rPr lang="en-US" sz="1600" dirty="0"/>
              <a:t>http://commons.wikimedia.org/wiki/File:Rock_with_cross_in_%C5%A0umava_region.jpg</a:t>
            </a:r>
          </a:p>
          <a:p>
            <a:pPr>
              <a:buNone/>
            </a:pPr>
            <a:r>
              <a:rPr lang="pt-BR" sz="1600" dirty="0"/>
              <a:t>Liz Valente, https://www.instagram.com/donalizvalente/</a:t>
            </a:r>
            <a:endParaRPr lang="en-US" sz="1600" dirty="0"/>
          </a:p>
          <a:p>
            <a:pPr>
              <a:buNone/>
            </a:pPr>
            <a:r>
              <a:rPr lang="en-US" sz="1600" dirty="0"/>
              <a:t>https://commons.wikimedia.org/wiki/File:The_Thankful_Poor,_1894._Henry_Ossawa_Tanner.jpg</a:t>
            </a:r>
          </a:p>
          <a:p>
            <a:pPr>
              <a:buNone/>
            </a:pPr>
            <a:r>
              <a:rPr lang="en-US" sz="1600" dirty="0">
                <a:hlinkClick r:id="rId2"/>
              </a:rPr>
              <a:t>http://commons.wikimedia.org/wiki/File:BegaPrayer.jpg</a:t>
            </a:r>
            <a:endParaRPr lang="en-US" sz="1600" dirty="0"/>
          </a:p>
          <a:p>
            <a:pPr>
              <a:buNone/>
            </a:pPr>
            <a:r>
              <a:rPr lang="en-US" sz="1600" dirty="0"/>
              <a:t>Estate of John August Swanson, https://www.johnaugustswanson.com/</a:t>
            </a:r>
          </a:p>
          <a:p>
            <a:pPr>
              <a:buNone/>
            </a:pPr>
            <a:r>
              <a:rPr lang="en-US" sz="1600" dirty="0"/>
              <a:t>https://commons.wikimedia.org/wiki/File:Schwabach_Stadtkirche_-_Katharinenaltar_Fl%C3%BCgel_4a.jpg – Wolfgang Sauber</a:t>
            </a:r>
          </a:p>
          <a:p>
            <a:pPr>
              <a:buNone/>
            </a:pPr>
            <a:r>
              <a:rPr lang="en-US" sz="1600" dirty="0"/>
              <a:t>https://commons.wikimedia.org/wiki/File:Hans_Memling_-_St_Andrew_(left_wing_of_a_diptych,_reverse)_-_WGA15004.jpg</a:t>
            </a:r>
          </a:p>
          <a:p>
            <a:pPr>
              <a:buNone/>
            </a:pPr>
            <a:r>
              <a:rPr lang="en-US" sz="1600" dirty="0" err="1"/>
              <a:t>https://commons.wikimedia.org/wiki/File:Uqueen3.jpg</a:t>
            </a:r>
            <a:endParaRPr lang="en-US" sz="1600" dirty="0"/>
          </a:p>
          <a:p>
            <a:pPr>
              <a:buNone/>
            </a:pPr>
            <a:r>
              <a:rPr lang="en-US" sz="1600" dirty="0"/>
              <a:t>https://commons.wikimedia.org/wiki/File:El_Greco_-_St._Peter_-_Google_Art_Project.jpg</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486400"/>
            <a:ext cx="2819400" cy="1169551"/>
          </a:xfrm>
          <a:prstGeom prst="rect">
            <a:avLst/>
          </a:prstGeom>
          <a:noFill/>
        </p:spPr>
        <p:txBody>
          <a:bodyPr wrap="square" rtlCol="0">
            <a:spAutoFit/>
          </a:bodyPr>
          <a:lstStyle/>
          <a:p>
            <a:pPr algn="ctr"/>
            <a:r>
              <a:rPr lang="en-US" sz="1400" dirty="0">
                <a:solidFill>
                  <a:schemeClr val="tx1">
                    <a:lumMod val="95000"/>
                  </a:schemeClr>
                </a:solidFill>
              </a:rPr>
              <a:t>Abandoned</a:t>
            </a:r>
          </a:p>
          <a:p>
            <a:pPr algn="ctr"/>
            <a:endParaRPr lang="en-US" sz="1400" dirty="0">
              <a:solidFill>
                <a:schemeClr val="tx1">
                  <a:lumMod val="95000"/>
                </a:schemeClr>
              </a:solidFill>
            </a:endParaRPr>
          </a:p>
          <a:p>
            <a:pPr algn="ctr"/>
            <a:r>
              <a:rPr lang="en-US" sz="1400" dirty="0">
                <a:solidFill>
                  <a:schemeClr val="tx1">
                    <a:lumMod val="95000"/>
                  </a:schemeClr>
                </a:solidFill>
              </a:rPr>
              <a:t>Octave </a:t>
            </a:r>
            <a:r>
              <a:rPr lang="en-US" sz="1400" dirty="0" err="1">
                <a:solidFill>
                  <a:schemeClr val="tx1">
                    <a:lumMod val="95000"/>
                  </a:schemeClr>
                </a:solidFill>
              </a:rPr>
              <a:t>Tasseart</a:t>
            </a:r>
            <a:endParaRPr lang="en-US" sz="1400" dirty="0">
              <a:solidFill>
                <a:schemeClr val="tx1">
                  <a:lumMod val="95000"/>
                </a:schemeClr>
              </a:solidFill>
            </a:endParaRPr>
          </a:p>
          <a:p>
            <a:pPr algn="ctr"/>
            <a:r>
              <a:rPr lang="en-US" sz="1400" dirty="0" err="1">
                <a:solidFill>
                  <a:schemeClr val="tx1">
                    <a:lumMod val="95000"/>
                  </a:schemeClr>
                </a:solidFill>
              </a:rPr>
              <a:t>Musee</a:t>
            </a:r>
            <a:r>
              <a:rPr lang="en-US" sz="1400" dirty="0">
                <a:solidFill>
                  <a:schemeClr val="tx1">
                    <a:lumMod val="95000"/>
                  </a:schemeClr>
                </a:solidFill>
              </a:rPr>
              <a:t> Fabre </a:t>
            </a:r>
          </a:p>
          <a:p>
            <a:pPr algn="ctr"/>
            <a:r>
              <a:rPr lang="en-US" sz="1400" dirty="0">
                <a:solidFill>
                  <a:schemeClr val="tx1">
                    <a:lumMod val="95000"/>
                  </a:schemeClr>
                </a:solidFill>
              </a:rPr>
              <a:t>Montpellier, France</a:t>
            </a:r>
          </a:p>
        </p:txBody>
      </p:sp>
      <p:pic>
        <p:nvPicPr>
          <p:cNvPr id="10242" name="Picture 2" descr="Title: Abandoned&#10;[Click for larger image view]"/>
          <p:cNvPicPr>
            <a:picLocks noChangeAspect="1" noChangeArrowheads="1"/>
          </p:cNvPicPr>
          <p:nvPr/>
        </p:nvPicPr>
        <p:blipFill>
          <a:blip r:embed="rId2" cstate="print">
            <a:lum bright="10000" contrast="10000"/>
          </a:blip>
          <a:srcRect/>
          <a:stretch>
            <a:fillRect/>
          </a:stretch>
        </p:blipFill>
        <p:spPr bwMode="auto">
          <a:xfrm>
            <a:off x="4572000" y="61912"/>
            <a:ext cx="5446717" cy="671988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00" y="2223592"/>
            <a:ext cx="5105400" cy="1200329"/>
          </a:xfrm>
          <a:prstGeom prst="rect">
            <a:avLst/>
          </a:prstGeom>
        </p:spPr>
        <p:txBody>
          <a:bodyPr wrap="square">
            <a:spAutoFit/>
          </a:bodyPr>
          <a:lstStyle/>
          <a:p>
            <a:r>
              <a:rPr lang="en-US" sz="3600" dirty="0"/>
              <a:t>He says, … “I will give you as a light to the nations…”</a:t>
            </a:r>
            <a:endParaRPr lang="en-US" sz="3600" dirty="0">
              <a:cs typeface="Arial" pitchFamily="34" charset="0"/>
            </a:endParaRPr>
          </a:p>
        </p:txBody>
      </p:sp>
      <p:sp>
        <p:nvSpPr>
          <p:cNvPr id="3" name="Rectangle 2"/>
          <p:cNvSpPr/>
          <p:nvPr/>
        </p:nvSpPr>
        <p:spPr>
          <a:xfrm>
            <a:off x="6705600" y="4191001"/>
            <a:ext cx="2514600" cy="461665"/>
          </a:xfrm>
          <a:prstGeom prst="rect">
            <a:avLst/>
          </a:prstGeom>
        </p:spPr>
        <p:txBody>
          <a:bodyPr wrap="square">
            <a:spAutoFit/>
          </a:bodyPr>
          <a:lstStyle/>
          <a:p>
            <a:r>
              <a:rPr lang="en-US" sz="2400" dirty="0">
                <a:cs typeface="Arial" pitchFamily="34" charset="0"/>
              </a:rPr>
              <a:t>Isaiah </a:t>
            </a:r>
            <a:r>
              <a:rPr lang="en-US" sz="2400" dirty="0" err="1">
                <a:cs typeface="Arial" pitchFamily="34" charset="0"/>
              </a:rPr>
              <a:t>49:6b</a:t>
            </a:r>
            <a:endParaRPr lang="en-US" sz="2400" dirty="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589308"/>
            <a:ext cx="1905000" cy="954107"/>
          </a:xfrm>
          <a:prstGeom prst="rect">
            <a:avLst/>
          </a:prstGeom>
          <a:noFill/>
        </p:spPr>
        <p:txBody>
          <a:bodyPr wrap="square" rtlCol="0">
            <a:spAutoFit/>
          </a:bodyPr>
          <a:lstStyle/>
          <a:p>
            <a:pPr algn="ctr"/>
            <a:r>
              <a:rPr lang="en-US" sz="1400" dirty="0">
                <a:solidFill>
                  <a:schemeClr val="tx1">
                    <a:lumMod val="95000"/>
                  </a:schemeClr>
                </a:solidFill>
              </a:rPr>
              <a:t>Cathedral of Christ the Light</a:t>
            </a:r>
          </a:p>
          <a:p>
            <a:pPr algn="ctr"/>
            <a:endParaRPr lang="en-US" sz="1400" dirty="0">
              <a:solidFill>
                <a:schemeClr val="tx1">
                  <a:lumMod val="95000"/>
                </a:schemeClr>
              </a:solidFill>
            </a:endParaRPr>
          </a:p>
          <a:p>
            <a:pPr algn="ctr"/>
            <a:r>
              <a:rPr lang="en-US" sz="1400" dirty="0">
                <a:solidFill>
                  <a:schemeClr val="tx1">
                    <a:lumMod val="95000"/>
                  </a:schemeClr>
                </a:solidFill>
              </a:rPr>
              <a:t>Oakland, CA</a:t>
            </a:r>
          </a:p>
        </p:txBody>
      </p:sp>
      <p:pic>
        <p:nvPicPr>
          <p:cNvPr id="38914" name="Picture 2" descr="Title: Cathedral of Christ the Light&#10;[Click for larger image view]"/>
          <p:cNvPicPr>
            <a:picLocks noChangeAspect="1" noChangeArrowheads="1"/>
          </p:cNvPicPr>
          <p:nvPr/>
        </p:nvPicPr>
        <p:blipFill>
          <a:blip r:embed="rId2" cstate="print">
            <a:lum bright="10000" contrast="20000"/>
          </a:blip>
          <a:srcRect l="5211" t="40701" r="2032"/>
          <a:stretch>
            <a:fillRect/>
          </a:stretch>
        </p:blipFill>
        <p:spPr bwMode="auto">
          <a:xfrm>
            <a:off x="3733800" y="152400"/>
            <a:ext cx="6781800" cy="651412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360474"/>
            <a:ext cx="7467600" cy="1754326"/>
          </a:xfrm>
          <a:prstGeom prst="rect">
            <a:avLst/>
          </a:prstGeom>
        </p:spPr>
        <p:txBody>
          <a:bodyPr wrap="square">
            <a:spAutoFit/>
          </a:bodyPr>
          <a:lstStyle/>
          <a:p>
            <a:r>
              <a:rPr lang="en-US" sz="3600" dirty="0"/>
              <a:t>I waited patiently for the LORD; </a:t>
            </a:r>
          </a:p>
          <a:p>
            <a:r>
              <a:rPr lang="en-US" sz="3600" dirty="0"/>
              <a:t>he inclined to me and heard my cry.</a:t>
            </a:r>
            <a:br>
              <a:rPr lang="en-US" sz="3600" dirty="0"/>
            </a:b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40:1</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324600"/>
            <a:ext cx="9144000" cy="307777"/>
          </a:xfrm>
          <a:prstGeom prst="rect">
            <a:avLst/>
          </a:prstGeom>
          <a:noFill/>
        </p:spPr>
        <p:txBody>
          <a:bodyPr wrap="square" rtlCol="0">
            <a:spAutoFit/>
          </a:bodyPr>
          <a:lstStyle/>
          <a:p>
            <a:pPr algn="ctr"/>
            <a:r>
              <a:rPr lang="en-US" sz="1400" dirty="0">
                <a:solidFill>
                  <a:schemeClr val="tx1">
                    <a:lumMod val="95000"/>
                  </a:schemeClr>
                </a:solidFill>
              </a:rPr>
              <a:t>The Widower  --  Luke </a:t>
            </a:r>
            <a:r>
              <a:rPr lang="en-US" sz="1400" dirty="0" err="1">
                <a:solidFill>
                  <a:schemeClr val="tx1">
                    <a:lumMod val="95000"/>
                  </a:schemeClr>
                </a:solidFill>
              </a:rPr>
              <a:t>Fildes</a:t>
            </a:r>
            <a:r>
              <a:rPr lang="en-US" sz="1400" dirty="0">
                <a:solidFill>
                  <a:schemeClr val="tx1">
                    <a:lumMod val="95000"/>
                  </a:schemeClr>
                </a:solidFill>
              </a:rPr>
              <a:t>, Art Gallery of New South Wales, Sydney, Australia</a:t>
            </a:r>
          </a:p>
        </p:txBody>
      </p:sp>
      <p:pic>
        <p:nvPicPr>
          <p:cNvPr id="6" name="Picture 5" descr="1280px-Sir_Luke_Fildes_-_The_widower_-_Google_Art_Project.jpg"/>
          <p:cNvPicPr>
            <a:picLocks noChangeAspect="1"/>
          </p:cNvPicPr>
          <p:nvPr/>
        </p:nvPicPr>
        <p:blipFill>
          <a:blip r:embed="rId2" cstate="print"/>
          <a:stretch>
            <a:fillRect/>
          </a:stretch>
        </p:blipFill>
        <p:spPr>
          <a:xfrm>
            <a:off x="1600200" y="1"/>
            <a:ext cx="9144000" cy="6215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055674"/>
            <a:ext cx="7467600" cy="1754326"/>
          </a:xfrm>
          <a:prstGeom prst="rect">
            <a:avLst/>
          </a:prstGeom>
        </p:spPr>
        <p:txBody>
          <a:bodyPr wrap="square">
            <a:spAutoFit/>
          </a:bodyPr>
          <a:lstStyle/>
          <a:p>
            <a:r>
              <a:rPr lang="en-US" sz="3600" dirty="0"/>
              <a:t>He drew me up from the desolate pit, out of the miry bog, and set my feet upon a rock, making my steps secure.</a:t>
            </a:r>
            <a:endParaRPr lang="en-US" sz="3600" dirty="0">
              <a:cs typeface="Arial" pitchFamily="34" charset="0"/>
            </a:endParaRPr>
          </a:p>
        </p:txBody>
      </p:sp>
      <p:sp>
        <p:nvSpPr>
          <p:cNvPr id="3" name="Rectangle 2"/>
          <p:cNvSpPr/>
          <p:nvPr/>
        </p:nvSpPr>
        <p:spPr>
          <a:xfrm>
            <a:off x="6858000" y="4415136"/>
            <a:ext cx="2514600" cy="461665"/>
          </a:xfrm>
          <a:prstGeom prst="rect">
            <a:avLst/>
          </a:prstGeom>
        </p:spPr>
        <p:txBody>
          <a:bodyPr wrap="square">
            <a:spAutoFit/>
          </a:bodyPr>
          <a:lstStyle/>
          <a:p>
            <a:r>
              <a:rPr lang="en-US" sz="2400" dirty="0">
                <a:cs typeface="Arial" pitchFamily="34" charset="0"/>
              </a:rPr>
              <a:t>Psalm 40:2</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410201"/>
            <a:ext cx="2133600" cy="1169551"/>
          </a:xfrm>
          <a:prstGeom prst="rect">
            <a:avLst/>
          </a:prstGeom>
          <a:noFill/>
        </p:spPr>
        <p:txBody>
          <a:bodyPr wrap="square" rtlCol="0">
            <a:spAutoFit/>
          </a:bodyPr>
          <a:lstStyle/>
          <a:p>
            <a:pPr algn="ctr"/>
            <a:r>
              <a:rPr lang="en-US" sz="1400" dirty="0">
                <a:solidFill>
                  <a:schemeClr val="tx1">
                    <a:lumMod val="95000"/>
                  </a:schemeClr>
                </a:solidFill>
              </a:rPr>
              <a:t>Rock with Cross</a:t>
            </a:r>
          </a:p>
          <a:p>
            <a:pPr algn="ctr"/>
            <a:endParaRPr lang="en-US" sz="1400" dirty="0">
              <a:solidFill>
                <a:schemeClr val="tx1">
                  <a:lumMod val="95000"/>
                </a:schemeClr>
              </a:solidFill>
            </a:endParaRPr>
          </a:p>
          <a:p>
            <a:pPr algn="ctr"/>
            <a:r>
              <a:rPr lang="en-US" sz="1400" dirty="0">
                <a:solidFill>
                  <a:schemeClr val="tx1">
                    <a:lumMod val="95000"/>
                  </a:schemeClr>
                </a:solidFill>
              </a:rPr>
              <a:t>Sumava Park</a:t>
            </a:r>
          </a:p>
          <a:p>
            <a:pPr algn="ctr"/>
            <a:r>
              <a:rPr lang="en-US" sz="1400" dirty="0" err="1">
                <a:solidFill>
                  <a:schemeClr val="tx1">
                    <a:lumMod val="95000"/>
                  </a:schemeClr>
                </a:solidFill>
              </a:rPr>
              <a:t>Spicak</a:t>
            </a:r>
            <a:endParaRPr lang="en-US" sz="1400" dirty="0">
              <a:solidFill>
                <a:schemeClr val="tx1">
                  <a:lumMod val="95000"/>
                </a:schemeClr>
              </a:solidFill>
            </a:endParaRPr>
          </a:p>
          <a:p>
            <a:pPr algn="ctr"/>
            <a:r>
              <a:rPr lang="en-US" sz="1400" dirty="0">
                <a:solidFill>
                  <a:schemeClr val="tx1">
                    <a:lumMod val="95000"/>
                  </a:schemeClr>
                </a:solidFill>
              </a:rPr>
              <a:t>Czech Republic</a:t>
            </a:r>
          </a:p>
        </p:txBody>
      </p:sp>
      <p:pic>
        <p:nvPicPr>
          <p:cNvPr id="6146" name="Picture 2" descr="Title: Rock with Cross&#10;[Click for larger image view]"/>
          <p:cNvPicPr>
            <a:picLocks noChangeAspect="1" noChangeArrowheads="1"/>
          </p:cNvPicPr>
          <p:nvPr/>
        </p:nvPicPr>
        <p:blipFill>
          <a:blip r:embed="rId2" cstate="print">
            <a:lum contrast="10000"/>
          </a:blip>
          <a:srcRect r="6667" b="11159"/>
          <a:stretch>
            <a:fillRect/>
          </a:stretch>
        </p:blipFill>
        <p:spPr bwMode="auto">
          <a:xfrm>
            <a:off x="3886200" y="40990"/>
            <a:ext cx="6400800" cy="6817011"/>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7439</TotalTime>
  <Words>718</Words>
  <Application>Microsoft Office PowerPoint</Application>
  <PresentationFormat>Widescreen</PresentationFormat>
  <Paragraphs>88</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Second Sunday after Epiphany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after Epiphany</dc:title>
  <dc:creator>Anne</dc:creator>
  <cp:lastModifiedBy>Anne Richardson</cp:lastModifiedBy>
  <cp:revision>195</cp:revision>
  <dcterms:created xsi:type="dcterms:W3CDTF">2016-08-22T18:23:46Z</dcterms:created>
  <dcterms:modified xsi:type="dcterms:W3CDTF">2022-09-15T15:05:55Z</dcterms:modified>
</cp:coreProperties>
</file>