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82" r:id="rId3"/>
    <p:sldId id="390" r:id="rId4"/>
    <p:sldId id="383" r:id="rId5"/>
    <p:sldId id="391" r:id="rId6"/>
    <p:sldId id="384" r:id="rId7"/>
    <p:sldId id="392" r:id="rId8"/>
    <p:sldId id="385" r:id="rId9"/>
    <p:sldId id="393" r:id="rId10"/>
    <p:sldId id="386" r:id="rId11"/>
    <p:sldId id="394" r:id="rId12"/>
    <p:sldId id="387" r:id="rId13"/>
    <p:sldId id="395" r:id="rId14"/>
    <p:sldId id="389" r:id="rId15"/>
    <p:sldId id="396" r:id="rId16"/>
    <p:sldId id="397" r:id="rId17"/>
    <p:sldId id="398"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2" d="100"/>
          <a:sy n="72" d="100"/>
        </p:scale>
        <p:origin x="917" y="67"/>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Tm="8000"/>
    </mc:Choice>
    <mc:Fallback xmlns="">
      <p:transition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diglib.library.vanderbilt.edu/act-imagelink.pl?RC=5423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4000" b="-5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95401"/>
            <a:ext cx="9144000" cy="1470025"/>
          </a:xfrm>
        </p:spPr>
        <p:txBody>
          <a:bodyPr>
            <a:noAutofit/>
          </a:bodyPr>
          <a:lstStyle/>
          <a:p>
            <a:r>
              <a:rPr lang="en-US" sz="8800" dirty="0"/>
              <a:t>Second Sunday </a:t>
            </a:r>
            <a:r>
              <a:rPr lang="en-US" sz="6000" dirty="0"/>
              <a:t>after</a:t>
            </a:r>
            <a:r>
              <a:rPr lang="en-US" sz="8800" dirty="0"/>
              <a:t> Christmas Day</a:t>
            </a:r>
          </a:p>
        </p:txBody>
      </p:sp>
      <p:sp>
        <p:nvSpPr>
          <p:cNvPr id="3" name="Subtitle 2"/>
          <p:cNvSpPr>
            <a:spLocks noGrp="1"/>
          </p:cNvSpPr>
          <p:nvPr>
            <p:ph type="subTitle" idx="1"/>
          </p:nvPr>
        </p:nvSpPr>
        <p:spPr>
          <a:xfrm>
            <a:off x="2895600" y="35814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905000" y="4724400"/>
            <a:ext cx="8153400" cy="2677656"/>
          </a:xfrm>
          <a:prstGeom prst="rect">
            <a:avLst/>
          </a:prstGeom>
        </p:spPr>
        <p:txBody>
          <a:bodyPr wrap="square">
            <a:spAutoFit/>
          </a:bodyPr>
          <a:lstStyle/>
          <a:p>
            <a:r>
              <a:rPr lang="en-US" sz="2800" dirty="0"/>
              <a:t>Jeremiah 31:7-4</a:t>
            </a:r>
            <a:r>
              <a:rPr lang="en-US" sz="2800" i="1" dirty="0"/>
              <a:t> or </a:t>
            </a:r>
            <a:r>
              <a:rPr lang="en-US" sz="2800" i="1" dirty="0" err="1"/>
              <a:t>Sirach</a:t>
            </a:r>
            <a:r>
              <a:rPr lang="en-US" sz="2800" i="1" dirty="0"/>
              <a:t> 4:1-12</a:t>
            </a:r>
            <a:r>
              <a:rPr lang="en-US" sz="2800" dirty="0"/>
              <a:t>   </a:t>
            </a:r>
          </a:p>
          <a:p>
            <a:r>
              <a:rPr lang="en-US" sz="2800" dirty="0"/>
              <a:t>Psalm 147:12-20</a:t>
            </a:r>
            <a:r>
              <a:rPr lang="en-US" sz="2800" i="1" dirty="0"/>
              <a:t> or Wisdom of Solomon 10:15-21</a:t>
            </a:r>
            <a:r>
              <a:rPr lang="en-US" sz="2800" dirty="0"/>
              <a:t> </a:t>
            </a:r>
          </a:p>
          <a:p>
            <a:r>
              <a:rPr lang="en-US" sz="2800" dirty="0"/>
              <a:t>Ephesians 1:3-14 </a:t>
            </a:r>
          </a:p>
          <a:p>
            <a:r>
              <a:rPr lang="en-US" sz="2800" dirty="0"/>
              <a:t>John 1:(1-9), 10-18</a:t>
            </a:r>
          </a:p>
          <a:p>
            <a:r>
              <a:rPr lang="fi-FI" sz="2800" dirty="0"/>
              <a:t>	</a:t>
            </a:r>
          </a:p>
          <a:p>
            <a:r>
              <a:rPr lang="sv-SE" sz="2800" dirty="0"/>
              <a:t> </a:t>
            </a:r>
            <a:r>
              <a:rPr lang="en-US" sz="2800" dirty="0"/>
              <a:t> </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52600"/>
            <a:ext cx="6324600" cy="2308324"/>
          </a:xfrm>
          <a:prstGeom prst="rect">
            <a:avLst/>
          </a:prstGeom>
        </p:spPr>
        <p:txBody>
          <a:bodyPr wrap="square">
            <a:spAutoFit/>
          </a:bodyPr>
          <a:lstStyle/>
          <a:p>
            <a:r>
              <a:rPr lang="en-US" sz="3600" dirty="0"/>
              <a:t>He destined us for adoption as his children through Jesus Christ, according to the good pleasure of his will …</a:t>
            </a:r>
            <a:endParaRPr lang="en-US" sz="3600" dirty="0">
              <a:cs typeface="Arial" pitchFamily="34" charset="0"/>
            </a:endParaRPr>
          </a:p>
        </p:txBody>
      </p:sp>
      <p:sp>
        <p:nvSpPr>
          <p:cNvPr id="3" name="Rectangle 2"/>
          <p:cNvSpPr/>
          <p:nvPr/>
        </p:nvSpPr>
        <p:spPr>
          <a:xfrm>
            <a:off x="6858000" y="4191001"/>
            <a:ext cx="2514600" cy="461665"/>
          </a:xfrm>
          <a:prstGeom prst="rect">
            <a:avLst/>
          </a:prstGeom>
        </p:spPr>
        <p:txBody>
          <a:bodyPr wrap="square">
            <a:spAutoFit/>
          </a:bodyPr>
          <a:lstStyle/>
          <a:p>
            <a:r>
              <a:rPr lang="en-US" sz="2400" dirty="0">
                <a:cs typeface="Arial" pitchFamily="34" charset="0"/>
              </a:rPr>
              <a:t>Ephesians 1:5</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3047" y="5334001"/>
            <a:ext cx="2362200" cy="1169551"/>
          </a:xfrm>
          <a:prstGeom prst="rect">
            <a:avLst/>
          </a:prstGeom>
          <a:noFill/>
        </p:spPr>
        <p:txBody>
          <a:bodyPr wrap="square" rtlCol="0">
            <a:spAutoFit/>
          </a:bodyPr>
          <a:lstStyle/>
          <a:p>
            <a:pPr algn="ctr"/>
            <a:r>
              <a:rPr lang="en-US" sz="1400" dirty="0">
                <a:solidFill>
                  <a:schemeClr val="tx1">
                    <a:lumMod val="95000"/>
                  </a:schemeClr>
                </a:solidFill>
              </a:rPr>
              <a:t>Adoption</a:t>
            </a:r>
          </a:p>
          <a:p>
            <a:pPr algn="ctr"/>
            <a:endParaRPr lang="en-US" sz="1400" dirty="0">
              <a:solidFill>
                <a:schemeClr val="tx1">
                  <a:lumMod val="95000"/>
                </a:schemeClr>
              </a:solidFill>
            </a:endParaRPr>
          </a:p>
          <a:p>
            <a:pPr algn="ctr"/>
            <a:r>
              <a:rPr lang="en-US" sz="1400" dirty="0">
                <a:solidFill>
                  <a:schemeClr val="tx1">
                    <a:lumMod val="95000"/>
                  </a:schemeClr>
                </a:solidFill>
              </a:rPr>
              <a:t>Bronze Doors panel Grace Cathedral </a:t>
            </a:r>
          </a:p>
          <a:p>
            <a:pPr algn="ctr"/>
            <a:r>
              <a:rPr lang="en-US" sz="1400" dirty="0">
                <a:solidFill>
                  <a:schemeClr val="tx1">
                    <a:lumMod val="95000"/>
                  </a:schemeClr>
                </a:solidFill>
              </a:rPr>
              <a:t>San Francisco, CA</a:t>
            </a:r>
          </a:p>
        </p:txBody>
      </p:sp>
      <p:pic>
        <p:nvPicPr>
          <p:cNvPr id="4" name="Picture 3" descr="BProp10.jpg"/>
          <p:cNvPicPr>
            <a:picLocks noChangeAspect="1"/>
          </p:cNvPicPr>
          <p:nvPr/>
        </p:nvPicPr>
        <p:blipFill>
          <a:blip r:embed="rId2" cstate="print"/>
          <a:srcRect l="4258" t="2222"/>
          <a:stretch>
            <a:fillRect/>
          </a:stretch>
        </p:blipFill>
        <p:spPr>
          <a:xfrm>
            <a:off x="4572000" y="76200"/>
            <a:ext cx="5422786" cy="6705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16346"/>
            <a:ext cx="6096000" cy="2308324"/>
          </a:xfrm>
          <a:prstGeom prst="rect">
            <a:avLst/>
          </a:prstGeom>
        </p:spPr>
        <p:txBody>
          <a:bodyPr wrap="square">
            <a:spAutoFit/>
          </a:bodyPr>
          <a:lstStyle/>
          <a:p>
            <a:r>
              <a:rPr lang="en-US" sz="3600" dirty="0"/>
              <a:t>In the beginning was the Word, and the Word was with God, and the Word was God.</a:t>
            </a:r>
            <a:br>
              <a:rPr lang="en-US" sz="3600" dirty="0"/>
            </a:br>
            <a:endParaRPr lang="en-US" sz="3600" dirty="0">
              <a:cs typeface="Arial" pitchFamily="34" charset="0"/>
            </a:endParaRPr>
          </a:p>
        </p:txBody>
      </p:sp>
      <p:sp>
        <p:nvSpPr>
          <p:cNvPr id="3" name="Rectangle 2"/>
          <p:cNvSpPr/>
          <p:nvPr/>
        </p:nvSpPr>
        <p:spPr>
          <a:xfrm>
            <a:off x="6858000" y="4191001"/>
            <a:ext cx="2514600" cy="461665"/>
          </a:xfrm>
          <a:prstGeom prst="rect">
            <a:avLst/>
          </a:prstGeom>
        </p:spPr>
        <p:txBody>
          <a:bodyPr wrap="square">
            <a:spAutoFit/>
          </a:bodyPr>
          <a:lstStyle/>
          <a:p>
            <a:r>
              <a:rPr lang="en-US" sz="2400" dirty="0">
                <a:cs typeface="Arial" pitchFamily="34" charset="0"/>
              </a:rPr>
              <a:t>John 1:1</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5257800"/>
            <a:ext cx="2362200" cy="1384995"/>
          </a:xfrm>
          <a:prstGeom prst="rect">
            <a:avLst/>
          </a:prstGeom>
          <a:noFill/>
        </p:spPr>
        <p:txBody>
          <a:bodyPr wrap="square" rtlCol="0">
            <a:spAutoFit/>
          </a:bodyPr>
          <a:lstStyle/>
          <a:p>
            <a:pPr algn="ctr"/>
            <a:r>
              <a:rPr lang="en-US" sz="1400" dirty="0">
                <a:solidFill>
                  <a:schemeClr val="tx1">
                    <a:lumMod val="95000"/>
                  </a:schemeClr>
                </a:solidFill>
              </a:rPr>
              <a:t>In the Beginning Was the Word</a:t>
            </a:r>
          </a:p>
          <a:p>
            <a:pPr algn="ctr"/>
            <a:endParaRPr lang="en-US" sz="1400" dirty="0">
              <a:solidFill>
                <a:schemeClr val="tx1">
                  <a:lumMod val="95000"/>
                </a:schemeClr>
              </a:solidFill>
            </a:endParaRPr>
          </a:p>
          <a:p>
            <a:pPr algn="ctr"/>
            <a:r>
              <a:rPr lang="en-US" sz="1400" dirty="0">
                <a:solidFill>
                  <a:schemeClr val="tx1">
                    <a:lumMod val="95000"/>
                  </a:schemeClr>
                </a:solidFill>
              </a:rPr>
              <a:t>Josef </a:t>
            </a:r>
            <a:r>
              <a:rPr lang="en-US" sz="1400" dirty="0" err="1">
                <a:solidFill>
                  <a:schemeClr val="tx1">
                    <a:lumMod val="95000"/>
                  </a:schemeClr>
                </a:solidFill>
              </a:rPr>
              <a:t>Krautwald</a:t>
            </a:r>
            <a:endParaRPr lang="en-US" sz="1400" dirty="0">
              <a:solidFill>
                <a:schemeClr val="tx1">
                  <a:lumMod val="95000"/>
                </a:schemeClr>
              </a:solidFill>
            </a:endParaRPr>
          </a:p>
          <a:p>
            <a:pPr algn="ctr"/>
            <a:r>
              <a:rPr lang="en-US" sz="1400" dirty="0">
                <a:solidFill>
                  <a:schemeClr val="tx1">
                    <a:lumMod val="95000"/>
                  </a:schemeClr>
                </a:solidFill>
              </a:rPr>
              <a:t>St. Dionysius Church </a:t>
            </a:r>
            <a:r>
              <a:rPr lang="en-US" sz="1400" dirty="0" err="1">
                <a:solidFill>
                  <a:schemeClr val="tx1">
                    <a:lumMod val="95000"/>
                  </a:schemeClr>
                </a:solidFill>
              </a:rPr>
              <a:t>Recht</a:t>
            </a:r>
            <a:r>
              <a:rPr lang="en-US" sz="1400" dirty="0">
                <a:solidFill>
                  <a:schemeClr val="tx1">
                    <a:lumMod val="95000"/>
                  </a:schemeClr>
                </a:solidFill>
              </a:rPr>
              <a:t>, Germany</a:t>
            </a:r>
          </a:p>
        </p:txBody>
      </p:sp>
      <p:pic>
        <p:nvPicPr>
          <p:cNvPr id="6" name="Picture 5" descr="St_Dionysius_Hauptportal_Tuer_1 copy.jpg"/>
          <p:cNvPicPr>
            <a:picLocks noChangeAspect="1"/>
          </p:cNvPicPr>
          <p:nvPr/>
        </p:nvPicPr>
        <p:blipFill>
          <a:blip r:embed="rId2" cstate="print"/>
          <a:stretch>
            <a:fillRect/>
          </a:stretch>
        </p:blipFill>
        <p:spPr>
          <a:xfrm>
            <a:off x="5181600" y="0"/>
            <a:ext cx="333014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2209800"/>
            <a:ext cx="5943600" cy="1754326"/>
          </a:xfrm>
          <a:prstGeom prst="rect">
            <a:avLst/>
          </a:prstGeom>
        </p:spPr>
        <p:txBody>
          <a:bodyPr wrap="square">
            <a:spAutoFit/>
          </a:bodyPr>
          <a:lstStyle/>
          <a:p>
            <a:r>
              <a:rPr lang="en-US" sz="3600" dirty="0"/>
              <a:t>In him was life, and the life was the light of all people.</a:t>
            </a:r>
            <a:br>
              <a:rPr lang="en-US" sz="3600" dirty="0"/>
            </a:br>
            <a:endParaRPr lang="en-US" sz="3600" dirty="0">
              <a:cs typeface="Arial" pitchFamily="34" charset="0"/>
            </a:endParaRPr>
          </a:p>
        </p:txBody>
      </p:sp>
      <p:sp>
        <p:nvSpPr>
          <p:cNvPr id="3" name="Rectangle 2"/>
          <p:cNvSpPr/>
          <p:nvPr/>
        </p:nvSpPr>
        <p:spPr>
          <a:xfrm>
            <a:off x="6858000" y="4191001"/>
            <a:ext cx="2514600" cy="461665"/>
          </a:xfrm>
          <a:prstGeom prst="rect">
            <a:avLst/>
          </a:prstGeom>
        </p:spPr>
        <p:txBody>
          <a:bodyPr wrap="square">
            <a:spAutoFit/>
          </a:bodyPr>
          <a:lstStyle/>
          <a:p>
            <a:r>
              <a:rPr lang="en-US" sz="2400" dirty="0">
                <a:cs typeface="Arial" pitchFamily="34" charset="0"/>
              </a:rPr>
              <a:t>John 1:4</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5867400"/>
            <a:ext cx="8153400" cy="307777"/>
          </a:xfrm>
          <a:prstGeom prst="rect">
            <a:avLst/>
          </a:prstGeom>
          <a:noFill/>
        </p:spPr>
        <p:txBody>
          <a:bodyPr wrap="square" rtlCol="0">
            <a:spAutoFit/>
          </a:bodyPr>
          <a:lstStyle/>
          <a:p>
            <a:pPr algn="ctr"/>
            <a:r>
              <a:rPr lang="en-US" sz="1400" dirty="0">
                <a:solidFill>
                  <a:schemeClr val="tx1">
                    <a:lumMod val="95000"/>
                  </a:schemeClr>
                </a:solidFill>
              </a:rPr>
              <a:t>Light of the World  --  Presentation by youth with gloves in dark space</a:t>
            </a:r>
          </a:p>
        </p:txBody>
      </p:sp>
      <p:pic>
        <p:nvPicPr>
          <p:cNvPr id="29698" name="Picture 2" descr="Title: "/>
          <p:cNvPicPr>
            <a:picLocks noChangeAspect="1" noChangeArrowheads="1"/>
          </p:cNvPicPr>
          <p:nvPr/>
        </p:nvPicPr>
        <p:blipFill>
          <a:blip r:embed="rId2" cstate="print"/>
          <a:srcRect t="8755"/>
          <a:stretch>
            <a:fillRect/>
          </a:stretch>
        </p:blipFill>
        <p:spPr bwMode="auto">
          <a:xfrm>
            <a:off x="1524000" y="1"/>
            <a:ext cx="9144000" cy="555894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0" y="6290846"/>
            <a:ext cx="8153400" cy="307777"/>
          </a:xfrm>
          <a:prstGeom prst="rect">
            <a:avLst/>
          </a:prstGeom>
          <a:noFill/>
        </p:spPr>
        <p:txBody>
          <a:bodyPr wrap="square" rtlCol="0">
            <a:spAutoFit/>
          </a:bodyPr>
          <a:lstStyle/>
          <a:p>
            <a:pPr algn="ctr"/>
            <a:r>
              <a:rPr lang="en-US" sz="1400" dirty="0">
                <a:solidFill>
                  <a:schemeClr val="tx1">
                    <a:lumMod val="95000"/>
                  </a:schemeClr>
                </a:solidFill>
              </a:rPr>
              <a:t>Apostolic Faith Mission Word and Life Church  --  Boksburg, South Africa</a:t>
            </a:r>
          </a:p>
        </p:txBody>
      </p:sp>
      <p:pic>
        <p:nvPicPr>
          <p:cNvPr id="2" name="Picture 1">
            <a:extLst>
              <a:ext uri="{FF2B5EF4-FFF2-40B4-BE49-F238E27FC236}">
                <a16:creationId xmlns:a16="http://schemas.microsoft.com/office/drawing/2014/main" id="{785976F5-CFEA-41C2-A423-84EDE6898499}"/>
              </a:ext>
            </a:extLst>
          </p:cNvPr>
          <p:cNvPicPr>
            <a:picLocks noChangeAspect="1"/>
          </p:cNvPicPr>
          <p:nvPr/>
        </p:nvPicPr>
        <p:blipFill>
          <a:blip r:embed="rId2"/>
          <a:stretch>
            <a:fillRect/>
          </a:stretch>
        </p:blipFill>
        <p:spPr>
          <a:xfrm>
            <a:off x="1535415" y="0"/>
            <a:ext cx="9132585" cy="6096000"/>
          </a:xfrm>
          <a:prstGeom prst="rect">
            <a:avLst/>
          </a:prstGeom>
        </p:spPr>
      </p:pic>
    </p:spTree>
    <p:extLst>
      <p:ext uri="{BB962C8B-B14F-4D97-AF65-F5344CB8AC3E}">
        <p14:creationId xmlns:p14="http://schemas.microsoft.com/office/powerpoint/2010/main" val="1244792426"/>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5486400"/>
            <a:ext cx="2133600" cy="954107"/>
          </a:xfrm>
          <a:prstGeom prst="rect">
            <a:avLst/>
          </a:prstGeom>
          <a:noFill/>
        </p:spPr>
        <p:txBody>
          <a:bodyPr wrap="square" rtlCol="0">
            <a:spAutoFit/>
          </a:bodyPr>
          <a:lstStyle/>
          <a:p>
            <a:pPr algn="ctr"/>
            <a:r>
              <a:rPr lang="en-US" sz="1400" dirty="0">
                <a:solidFill>
                  <a:schemeClr val="tx1">
                    <a:lumMod val="95000"/>
                  </a:schemeClr>
                </a:solidFill>
              </a:rPr>
              <a:t>Cristo Es Nuestra Luz</a:t>
            </a:r>
          </a:p>
          <a:p>
            <a:pPr algn="ctr"/>
            <a:endParaRPr lang="en-US" sz="1400" dirty="0">
              <a:solidFill>
                <a:schemeClr val="tx1">
                  <a:lumMod val="95000"/>
                </a:schemeClr>
              </a:solidFill>
            </a:endParaRPr>
          </a:p>
          <a:p>
            <a:pPr algn="ctr"/>
            <a:r>
              <a:rPr lang="en-US" sz="1400" dirty="0" err="1">
                <a:solidFill>
                  <a:schemeClr val="tx1">
                    <a:lumMod val="95000"/>
                  </a:schemeClr>
                </a:solidFill>
              </a:rPr>
              <a:t>LaSalette</a:t>
            </a:r>
            <a:r>
              <a:rPr lang="en-US" sz="1400" dirty="0">
                <a:solidFill>
                  <a:schemeClr val="tx1">
                    <a:lumMod val="95000"/>
                  </a:schemeClr>
                </a:solidFill>
              </a:rPr>
              <a:t> Festival of Light</a:t>
            </a:r>
          </a:p>
          <a:p>
            <a:pPr algn="ctr"/>
            <a:r>
              <a:rPr lang="en-US" sz="1400" dirty="0">
                <a:solidFill>
                  <a:schemeClr val="tx1">
                    <a:lumMod val="95000"/>
                  </a:schemeClr>
                </a:solidFill>
              </a:rPr>
              <a:t>Attleboro, MA</a:t>
            </a:r>
          </a:p>
        </p:txBody>
      </p:sp>
      <p:pic>
        <p:nvPicPr>
          <p:cNvPr id="4" name="Picture 3">
            <a:extLst>
              <a:ext uri="{FF2B5EF4-FFF2-40B4-BE49-F238E27FC236}">
                <a16:creationId xmlns:a16="http://schemas.microsoft.com/office/drawing/2014/main" id="{8840A032-8459-472D-BF46-F04F89ACBFE6}"/>
              </a:ext>
            </a:extLst>
          </p:cNvPr>
          <p:cNvPicPr>
            <a:picLocks noChangeAspect="1"/>
          </p:cNvPicPr>
          <p:nvPr/>
        </p:nvPicPr>
        <p:blipFill>
          <a:blip r:embed="rId2"/>
          <a:stretch>
            <a:fillRect/>
          </a:stretch>
        </p:blipFill>
        <p:spPr>
          <a:xfrm>
            <a:off x="4302212" y="0"/>
            <a:ext cx="5146589" cy="6858000"/>
          </a:xfrm>
          <a:prstGeom prst="rect">
            <a:avLst/>
          </a:prstGeom>
        </p:spPr>
      </p:pic>
    </p:spTree>
    <p:extLst>
      <p:ext uri="{BB962C8B-B14F-4D97-AF65-F5344CB8AC3E}">
        <p14:creationId xmlns:p14="http://schemas.microsoft.com/office/powerpoint/2010/main" val="557393341"/>
      </p:ext>
    </p:extLst>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hlinkClick r:id="rId2"/>
            </a:endParaRPr>
          </a:p>
          <a:p>
            <a:pPr>
              <a:buNone/>
            </a:pPr>
            <a:r>
              <a:rPr lang="en-US" sz="1600" dirty="0"/>
              <a:t>http://</a:t>
            </a:r>
            <a:r>
              <a:rPr lang="en-US" sz="1600" dirty="0" err="1"/>
              <a:t>diglib.library.vanderbilt.edu</a:t>
            </a:r>
            <a:r>
              <a:rPr lang="en-US" sz="1600" dirty="0"/>
              <a:t>/</a:t>
            </a:r>
            <a:r>
              <a:rPr lang="en-US" sz="1600" dirty="0" err="1"/>
              <a:t>act-imagelink.pl?RC</a:t>
            </a:r>
            <a:r>
              <a:rPr lang="en-US" sz="1600" dirty="0"/>
              <a:t>=54235, </a:t>
            </a:r>
            <a:r>
              <a:rPr lang="en-US" sz="1600" dirty="0" err="1"/>
              <a:t>jikimajoja</a:t>
            </a:r>
            <a:r>
              <a:rPr lang="en-US" sz="1600" dirty="0"/>
              <a:t>, Flickr Creative Commons</a:t>
            </a:r>
            <a:endParaRPr lang="en-US" sz="1400" dirty="0"/>
          </a:p>
          <a:p>
            <a:pPr>
              <a:buNone/>
            </a:pPr>
            <a:r>
              <a:rPr lang="en-US" sz="1600" dirty="0"/>
              <a:t>https://commons.wikimedia.org/wiki/File:Charles_T._Webber_-_The_Underground_Railroad_-_Google_Art_Project.jpg</a:t>
            </a:r>
          </a:p>
          <a:p>
            <a:pPr>
              <a:buNone/>
            </a:pPr>
            <a:r>
              <a:rPr lang="en-US" sz="1600" dirty="0"/>
              <a:t>http://commons.wikimedia.org/wiki/File:Eastman_Johnson_-_Winnowing_Grain.jpg</a:t>
            </a:r>
          </a:p>
          <a:p>
            <a:pPr>
              <a:buNone/>
            </a:pPr>
            <a:r>
              <a:rPr lang="en-US" sz="1600" dirty="0"/>
              <a:t>http://commons.wikimedia.org/wiki/File:Paris_psaulter_gr139_fol419v.jpg</a:t>
            </a:r>
          </a:p>
          <a:p>
            <a:pPr>
              <a:buNone/>
            </a:pPr>
            <a:r>
              <a:rPr lang="en-US" sz="1600" dirty="0" err="1"/>
              <a:t>http://www.flickr.com/photos/wallyg/3972631077/</a:t>
            </a:r>
            <a:endParaRPr lang="en-US" sz="1600" dirty="0"/>
          </a:p>
          <a:p>
            <a:pPr>
              <a:buNone/>
            </a:pPr>
            <a:r>
              <a:rPr lang="en-US" sz="1600" dirty="0"/>
              <a:t>https://commons.wikimedia.org/wiki/File:St_Dionysius_Hauptportal_Tuer_1.jpg – J. H. Jansen</a:t>
            </a:r>
          </a:p>
          <a:p>
            <a:pPr>
              <a:buNone/>
            </a:pPr>
            <a:r>
              <a:rPr lang="en-US" sz="1600" dirty="0" err="1"/>
              <a:t>http://www.flickr.com/photos/cuonhigh/3398636812/</a:t>
            </a:r>
            <a:endParaRPr lang="en-US" sz="1600" dirty="0"/>
          </a:p>
          <a:p>
            <a:pPr>
              <a:buNone/>
            </a:pPr>
            <a:r>
              <a:rPr lang="en-US" sz="1600" dirty="0"/>
              <a:t>https://commons.wikimedia.org/wiki/File:AFM_Word_And_Life.jpg – </a:t>
            </a:r>
            <a:r>
              <a:rPr lang="en-US" sz="1600" dirty="0" err="1"/>
              <a:t>ShiningWolf</a:t>
            </a:r>
            <a:endParaRPr lang="en-US" sz="1600" dirty="0"/>
          </a:p>
          <a:p>
            <a:pPr>
              <a:buNone/>
            </a:pPr>
            <a:r>
              <a:rPr lang="en-US" sz="1600" dirty="0"/>
              <a:t>http://www.flickr.com/photos/heartlover1717/4141462290/</a:t>
            </a:r>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pPr marL="0" indent="0">
              <a:buNone/>
            </a:pPr>
            <a:endParaRPr lang="en-US" sz="1400" dirty="0"/>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806476"/>
            <a:ext cx="7467600" cy="1754326"/>
          </a:xfrm>
          <a:prstGeom prst="rect">
            <a:avLst/>
          </a:prstGeom>
        </p:spPr>
        <p:txBody>
          <a:bodyPr wrap="square">
            <a:spAutoFit/>
          </a:bodyPr>
          <a:lstStyle/>
          <a:p>
            <a:r>
              <a:rPr lang="en-US" sz="3600" dirty="0"/>
              <a:t>For thus says the Lord:… I am going to…gather…the blind and the lame, those with child and those in labor… </a:t>
            </a: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Jeremiah </a:t>
            </a:r>
            <a:r>
              <a:rPr lang="en-US" sz="2400" dirty="0" err="1">
                <a:cs typeface="Arial" pitchFamily="34" charset="0"/>
              </a:rPr>
              <a:t>31:7a</a:t>
            </a:r>
            <a:r>
              <a:rPr lang="en-US" sz="2400" dirty="0">
                <a:cs typeface="Arial" pitchFamily="34" charset="0"/>
              </a:rPr>
              <a:t>, 8</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172200"/>
            <a:ext cx="8610600" cy="307777"/>
          </a:xfrm>
          <a:prstGeom prst="rect">
            <a:avLst/>
          </a:prstGeom>
          <a:noFill/>
        </p:spPr>
        <p:txBody>
          <a:bodyPr wrap="square" rtlCol="0">
            <a:spAutoFit/>
          </a:bodyPr>
          <a:lstStyle/>
          <a:p>
            <a:pPr algn="ctr"/>
            <a:r>
              <a:rPr lang="en-US" sz="1400" dirty="0">
                <a:solidFill>
                  <a:schemeClr val="tx1">
                    <a:lumMod val="95000"/>
                  </a:schemeClr>
                </a:solidFill>
              </a:rPr>
              <a:t>Two Women  --  Charles  LePlae, </a:t>
            </a:r>
            <a:r>
              <a:rPr lang="en-US" sz="1400" dirty="0"/>
              <a:t>Openluchtmuseum, </a:t>
            </a:r>
            <a:r>
              <a:rPr lang="en-US" sz="1400" dirty="0">
                <a:solidFill>
                  <a:schemeClr val="tx1">
                    <a:lumMod val="95000"/>
                  </a:schemeClr>
                </a:solidFill>
              </a:rPr>
              <a:t>Antwerp, Belgium</a:t>
            </a:r>
          </a:p>
        </p:txBody>
      </p:sp>
      <p:pic>
        <p:nvPicPr>
          <p:cNvPr id="1026" name="Picture 2" descr="Title: Two Women&#10;[Click for larger image view]"/>
          <p:cNvPicPr>
            <a:picLocks noChangeAspect="1" noChangeArrowheads="1"/>
          </p:cNvPicPr>
          <p:nvPr/>
        </p:nvPicPr>
        <p:blipFill>
          <a:blip r:embed="rId2" cstate="print">
            <a:lum contrast="10000"/>
          </a:blip>
          <a:srcRect/>
          <a:stretch>
            <a:fillRect/>
          </a:stretch>
        </p:blipFill>
        <p:spPr bwMode="auto">
          <a:xfrm>
            <a:off x="2514601" y="533401"/>
            <a:ext cx="7315199" cy="523951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882676"/>
            <a:ext cx="7467600" cy="2308324"/>
          </a:xfrm>
          <a:prstGeom prst="rect">
            <a:avLst/>
          </a:prstGeom>
        </p:spPr>
        <p:txBody>
          <a:bodyPr wrap="square">
            <a:spAutoFit/>
          </a:bodyPr>
          <a:lstStyle/>
          <a:p>
            <a:r>
              <a:rPr lang="en-US" sz="3600" dirty="0"/>
              <a:t>I will turn their mourning into joy, I will comfort them, and give them gladness for sorrow.</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Jeremiah </a:t>
            </a:r>
            <a:r>
              <a:rPr lang="en-US" sz="2400" dirty="0" err="1">
                <a:cs typeface="Arial" pitchFamily="34" charset="0"/>
              </a:rPr>
              <a:t>31:13b</a:t>
            </a:r>
            <a:endParaRPr lang="en-US" sz="2400" dirty="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900" y="6400800"/>
            <a:ext cx="8458200" cy="307777"/>
          </a:xfrm>
          <a:prstGeom prst="rect">
            <a:avLst/>
          </a:prstGeom>
          <a:noFill/>
        </p:spPr>
        <p:txBody>
          <a:bodyPr wrap="square" rtlCol="0">
            <a:spAutoFit/>
          </a:bodyPr>
          <a:lstStyle/>
          <a:p>
            <a:pPr algn="ctr"/>
            <a:r>
              <a:rPr lang="en-US" sz="1400" dirty="0">
                <a:solidFill>
                  <a:schemeClr val="tx1">
                    <a:lumMod val="95000"/>
                  </a:schemeClr>
                </a:solidFill>
              </a:rPr>
              <a:t>Underground Railroad  --  Charles Webber, Cincinnati Art Museum, Cincinnati, OH</a:t>
            </a:r>
          </a:p>
        </p:txBody>
      </p:sp>
      <p:pic>
        <p:nvPicPr>
          <p:cNvPr id="2" name="Picture 1">
            <a:extLst>
              <a:ext uri="{FF2B5EF4-FFF2-40B4-BE49-F238E27FC236}">
                <a16:creationId xmlns:a16="http://schemas.microsoft.com/office/drawing/2014/main" id="{6B88CEA4-E724-43BD-B118-A4A4B578891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
                    </a14:imgEffect>
                  </a14:imgLayer>
                </a14:imgProps>
              </a:ext>
            </a:extLst>
          </a:blip>
          <a:stretch>
            <a:fillRect/>
          </a:stretch>
        </p:blipFill>
        <p:spPr>
          <a:xfrm>
            <a:off x="1501588" y="0"/>
            <a:ext cx="9166412" cy="62331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806476"/>
            <a:ext cx="6934200" cy="2308324"/>
          </a:xfrm>
          <a:prstGeom prst="rect">
            <a:avLst/>
          </a:prstGeom>
        </p:spPr>
        <p:txBody>
          <a:bodyPr wrap="square">
            <a:spAutoFit/>
          </a:bodyPr>
          <a:lstStyle/>
          <a:p>
            <a:r>
              <a:rPr lang="en-US" sz="3600" dirty="0"/>
              <a:t>Praise the LORD, O Jerusalem! … He grants peace within your borders; he fills you with the finest of wheat. </a:t>
            </a:r>
            <a:br>
              <a:rPr lang="en-US" sz="3600" dirty="0"/>
            </a:br>
            <a:endParaRPr lang="en-US" sz="3600" dirty="0">
              <a:cs typeface="Arial" pitchFamily="34" charset="0"/>
            </a:endParaRPr>
          </a:p>
        </p:txBody>
      </p:sp>
      <p:sp>
        <p:nvSpPr>
          <p:cNvPr id="3" name="Rectangle 2"/>
          <p:cNvSpPr/>
          <p:nvPr/>
        </p:nvSpPr>
        <p:spPr>
          <a:xfrm>
            <a:off x="6858000" y="4415136"/>
            <a:ext cx="2514600" cy="461665"/>
          </a:xfrm>
          <a:prstGeom prst="rect">
            <a:avLst/>
          </a:prstGeom>
        </p:spPr>
        <p:txBody>
          <a:bodyPr wrap="square">
            <a:spAutoFit/>
          </a:bodyPr>
          <a:lstStyle/>
          <a:p>
            <a:r>
              <a:rPr lang="en-US" sz="2400" dirty="0">
                <a:cs typeface="Arial" pitchFamily="34" charset="0"/>
              </a:rPr>
              <a:t>Psalm 147: </a:t>
            </a:r>
            <a:r>
              <a:rPr lang="en-US" sz="2400" dirty="0" err="1">
                <a:cs typeface="Arial" pitchFamily="34" charset="0"/>
              </a:rPr>
              <a:t>12a</a:t>
            </a:r>
            <a:r>
              <a:rPr lang="en-US" sz="2400" dirty="0">
                <a:cs typeface="Arial" pitchFamily="34" charset="0"/>
              </a:rPr>
              <a:t>, 14</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5334001"/>
            <a:ext cx="2362200" cy="954107"/>
          </a:xfrm>
          <a:prstGeom prst="rect">
            <a:avLst/>
          </a:prstGeom>
          <a:noFill/>
        </p:spPr>
        <p:txBody>
          <a:bodyPr wrap="square" rtlCol="0">
            <a:spAutoFit/>
          </a:bodyPr>
          <a:lstStyle/>
          <a:p>
            <a:pPr algn="ctr"/>
            <a:r>
              <a:rPr lang="en-US" sz="1400" dirty="0">
                <a:solidFill>
                  <a:schemeClr val="tx1">
                    <a:lumMod val="95000"/>
                  </a:schemeClr>
                </a:solidFill>
              </a:rPr>
              <a:t>Winnowing Grain</a:t>
            </a:r>
          </a:p>
          <a:p>
            <a:pPr algn="ctr"/>
            <a:endParaRPr lang="en-US" sz="1400" dirty="0">
              <a:solidFill>
                <a:schemeClr val="tx1">
                  <a:lumMod val="95000"/>
                </a:schemeClr>
              </a:solidFill>
            </a:endParaRPr>
          </a:p>
          <a:p>
            <a:pPr algn="ctr"/>
            <a:r>
              <a:rPr lang="en-US" sz="1400" dirty="0">
                <a:solidFill>
                  <a:schemeClr val="tx1">
                    <a:lumMod val="95000"/>
                  </a:schemeClr>
                </a:solidFill>
              </a:rPr>
              <a:t> Eastman Johnson  Museum of Fine Arts, Boston, MA</a:t>
            </a:r>
          </a:p>
        </p:txBody>
      </p:sp>
      <p:pic>
        <p:nvPicPr>
          <p:cNvPr id="27650" name="Picture 2" descr="Title: Winnowing Grain&#10;[Click for larger image view]"/>
          <p:cNvPicPr>
            <a:picLocks noChangeAspect="1" noChangeArrowheads="1"/>
          </p:cNvPicPr>
          <p:nvPr/>
        </p:nvPicPr>
        <p:blipFill>
          <a:blip r:embed="rId2" cstate="print">
            <a:lum contrast="10000"/>
          </a:blip>
          <a:srcRect/>
          <a:stretch>
            <a:fillRect/>
          </a:stretch>
        </p:blipFill>
        <p:spPr bwMode="auto">
          <a:xfrm>
            <a:off x="4648201" y="36648"/>
            <a:ext cx="5815203" cy="68213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923872"/>
            <a:ext cx="7467600" cy="1200329"/>
          </a:xfrm>
          <a:prstGeom prst="rect">
            <a:avLst/>
          </a:prstGeom>
        </p:spPr>
        <p:txBody>
          <a:bodyPr wrap="square">
            <a:spAutoFit/>
          </a:bodyPr>
          <a:lstStyle/>
          <a:p>
            <a:r>
              <a:rPr lang="en-US" sz="3600" dirty="0"/>
              <a:t>She brought them over the Red Sea, and led them through deep waters;</a:t>
            </a:r>
            <a:endParaRPr lang="en-US" sz="3600" dirty="0">
              <a:cs typeface="Arial" pitchFamily="34" charset="0"/>
            </a:endParaRPr>
          </a:p>
        </p:txBody>
      </p:sp>
      <p:sp>
        <p:nvSpPr>
          <p:cNvPr id="3" name="Rectangle 2"/>
          <p:cNvSpPr/>
          <p:nvPr/>
        </p:nvSpPr>
        <p:spPr>
          <a:xfrm>
            <a:off x="6858000" y="4191001"/>
            <a:ext cx="2514600" cy="830997"/>
          </a:xfrm>
          <a:prstGeom prst="rect">
            <a:avLst/>
          </a:prstGeom>
        </p:spPr>
        <p:txBody>
          <a:bodyPr wrap="square">
            <a:spAutoFit/>
          </a:bodyPr>
          <a:lstStyle/>
          <a:p>
            <a:r>
              <a:rPr lang="en-US" sz="2400" dirty="0">
                <a:cs typeface="Arial" pitchFamily="34" charset="0"/>
              </a:rPr>
              <a:t>Wisdom of Solomon 10:18</a:t>
            </a:r>
          </a:p>
        </p:txBody>
      </p:sp>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5486400"/>
            <a:ext cx="2362200" cy="954107"/>
          </a:xfrm>
          <a:prstGeom prst="rect">
            <a:avLst/>
          </a:prstGeom>
          <a:noFill/>
        </p:spPr>
        <p:txBody>
          <a:bodyPr wrap="square" rtlCol="0">
            <a:spAutoFit/>
          </a:bodyPr>
          <a:lstStyle/>
          <a:p>
            <a:pPr algn="ctr"/>
            <a:r>
              <a:rPr lang="en-US" sz="1400" dirty="0">
                <a:solidFill>
                  <a:schemeClr val="tx1">
                    <a:lumMod val="95000"/>
                  </a:schemeClr>
                </a:solidFill>
              </a:rPr>
              <a:t>Crossing the Red Sea</a:t>
            </a:r>
          </a:p>
          <a:p>
            <a:pPr algn="ctr"/>
            <a:endParaRPr lang="en-US" sz="1400" dirty="0">
              <a:solidFill>
                <a:schemeClr val="tx1">
                  <a:lumMod val="95000"/>
                </a:schemeClr>
              </a:solidFill>
            </a:endParaRPr>
          </a:p>
          <a:p>
            <a:pPr algn="ctr"/>
            <a:r>
              <a:rPr lang="en-US" sz="1400" dirty="0" err="1">
                <a:solidFill>
                  <a:schemeClr val="tx1">
                    <a:lumMod val="95000"/>
                  </a:schemeClr>
                </a:solidFill>
              </a:rPr>
              <a:t>Bibliotheque</a:t>
            </a:r>
            <a:r>
              <a:rPr lang="en-US" sz="1400" dirty="0">
                <a:solidFill>
                  <a:schemeClr val="tx1">
                    <a:lumMod val="95000"/>
                  </a:schemeClr>
                </a:solidFill>
              </a:rPr>
              <a:t> National Paris, France</a:t>
            </a:r>
          </a:p>
        </p:txBody>
      </p:sp>
      <p:pic>
        <p:nvPicPr>
          <p:cNvPr id="28674" name="Picture 2" descr="Title: Crossing the Red Sea from the Paris Psalter&#10;[Click for smaller image view]"/>
          <p:cNvPicPr>
            <a:picLocks noChangeAspect="1" noChangeArrowheads="1"/>
          </p:cNvPicPr>
          <p:nvPr/>
        </p:nvPicPr>
        <p:blipFill>
          <a:blip r:embed="rId2" cstate="print">
            <a:lum contrast="10000"/>
            <a:extLst>
              <a:ext uri="{BEBA8EAE-BF5A-486C-A8C5-ECC9F3942E4B}">
                <a14:imgProps xmlns:a14="http://schemas.microsoft.com/office/drawing/2010/main">
                  <a14:imgLayer r:embed="rId3">
                    <a14:imgEffect>
                      <a14:sharpenSoften amount="30000"/>
                    </a14:imgEffect>
                  </a14:imgLayer>
                </a14:imgProps>
              </a:ext>
            </a:extLst>
          </a:blip>
          <a:srcRect l="1774" t="3239" r="2439" b="1215"/>
          <a:stretch>
            <a:fillRect/>
          </a:stretch>
        </p:blipFill>
        <p:spPr bwMode="auto">
          <a:xfrm>
            <a:off x="4419600" y="135468"/>
            <a:ext cx="5943600" cy="649393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8000"/>
    </mc:Choice>
    <mc:Fallback xmlns="">
      <p:transition advTm="8000"/>
    </mc:Fallback>
  </mc:AlternateContent>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1244</TotalTime>
  <Words>572</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First Sunday after Christmas Day Year A</vt:lpstr>
      <vt:lpstr>Second Sunday after Christmas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163</cp:revision>
  <dcterms:created xsi:type="dcterms:W3CDTF">2016-08-10T21:26:34Z</dcterms:created>
  <dcterms:modified xsi:type="dcterms:W3CDTF">2022-09-16T17:33:26Z</dcterms:modified>
</cp:coreProperties>
</file>