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385" r:id="rId5"/>
    <p:sldId id="386" r:id="rId6"/>
    <p:sldId id="387" r:id="rId7"/>
    <p:sldId id="390" r:id="rId8"/>
    <p:sldId id="389" r:id="rId9"/>
    <p:sldId id="392" r:id="rId10"/>
    <p:sldId id="391" r:id="rId11"/>
    <p:sldId id="388" r:id="rId12"/>
    <p:sldId id="395" r:id="rId13"/>
    <p:sldId id="396" r:id="rId14"/>
    <p:sldId id="397" r:id="rId15"/>
    <p:sldId id="398" r:id="rId16"/>
    <p:sldId id="399" r:id="rId17"/>
    <p:sldId id="400" r:id="rId18"/>
    <p:sldId id="401" r:id="rId19"/>
    <p:sldId id="402" r:id="rId20"/>
    <p:sldId id="403" r:id="rId21"/>
    <p:sldId id="404" r:id="rId22"/>
    <p:sldId id="405" r:id="rId23"/>
    <p:sldId id="406" r:id="rId24"/>
    <p:sldId id="407" r:id="rId25"/>
    <p:sldId id="408"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6462"/>
    <a:srgbClr val="313E2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p:cViewPr varScale="1">
        <p:scale>
          <a:sx n="75" d="100"/>
          <a:sy n="75" d="100"/>
        </p:scale>
        <p:origin x="878" y="72"/>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371601"/>
            <a:ext cx="8458200" cy="1470025"/>
          </a:xfrm>
        </p:spPr>
        <p:txBody>
          <a:bodyPr>
            <a:noAutofit/>
          </a:bodyPr>
          <a:lstStyle/>
          <a:p>
            <a:r>
              <a:rPr lang="en-US" sz="9600"/>
              <a:t>Fifth </a:t>
            </a:r>
            <a:r>
              <a:rPr lang="en-US" sz="9600" dirty="0"/>
              <a:t>Sunday after Pentecost</a:t>
            </a:r>
          </a:p>
        </p:txBody>
      </p:sp>
      <p:sp>
        <p:nvSpPr>
          <p:cNvPr id="3" name="Subtitle 2"/>
          <p:cNvSpPr>
            <a:spLocks noGrp="1"/>
          </p:cNvSpPr>
          <p:nvPr>
            <p:ph type="subTitle" idx="1"/>
          </p:nvPr>
        </p:nvSpPr>
        <p:spPr>
          <a:xfrm>
            <a:off x="2933700" y="3657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600200" y="5042118"/>
            <a:ext cx="6324600" cy="1815882"/>
          </a:xfrm>
          <a:prstGeom prst="rect">
            <a:avLst/>
          </a:prstGeom>
          <a:solidFill>
            <a:srgbClr val="5F6462">
              <a:alpha val="70000"/>
            </a:srgbClr>
          </a:solidFill>
        </p:spPr>
        <p:txBody>
          <a:bodyPr wrap="square">
            <a:spAutoFit/>
          </a:bodyPr>
          <a:lstStyle/>
          <a:p>
            <a:r>
              <a:rPr lang="en-US" sz="2800" dirty="0"/>
              <a:t>Genesis 22:1-14 and Psalm 13</a:t>
            </a:r>
          </a:p>
          <a:p>
            <a:r>
              <a:rPr lang="en-US" sz="2800" dirty="0"/>
              <a:t>Jeremiah 28:5-9 and Psalm 89:1-4, 15-18  Romans 6:12-23</a:t>
            </a:r>
          </a:p>
          <a:p>
            <a:r>
              <a:rPr lang="en-US" sz="2800" dirty="0"/>
              <a:t>Matthew 10:40-42 </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1"/>
            <a:ext cx="7467600" cy="1200329"/>
          </a:xfrm>
          <a:prstGeom prst="rect">
            <a:avLst/>
          </a:prstGeom>
        </p:spPr>
        <p:txBody>
          <a:bodyPr wrap="square">
            <a:spAutoFit/>
          </a:bodyPr>
          <a:lstStyle/>
          <a:p>
            <a:r>
              <a:rPr lang="en-US" sz="3600" dirty="0"/>
              <a:t>Then Abraham reached out his hand and took the knife to kill his son.</a:t>
            </a:r>
            <a:endParaRPr lang="en-US" sz="3600" dirty="0">
              <a:cs typeface="Arial" pitchFamily="34" charset="0"/>
            </a:endParaRPr>
          </a:p>
        </p:txBody>
      </p:sp>
      <p:sp>
        <p:nvSpPr>
          <p:cNvPr id="5" name="TextBox 4"/>
          <p:cNvSpPr txBox="1"/>
          <p:nvPr/>
        </p:nvSpPr>
        <p:spPr>
          <a:xfrm>
            <a:off x="5943600" y="4267201"/>
            <a:ext cx="3352800" cy="461665"/>
          </a:xfrm>
          <a:prstGeom prst="rect">
            <a:avLst/>
          </a:prstGeom>
          <a:noFill/>
        </p:spPr>
        <p:txBody>
          <a:bodyPr wrap="square" rtlCol="0">
            <a:spAutoFit/>
          </a:bodyPr>
          <a:lstStyle/>
          <a:p>
            <a:pPr algn="ctr"/>
            <a:r>
              <a:rPr lang="en-US" sz="2400" dirty="0">
                <a:solidFill>
                  <a:schemeClr val="tx1">
                    <a:lumMod val="95000"/>
                  </a:schemeClr>
                </a:solidFill>
              </a:rPr>
              <a:t>Genesis 22:10</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69332"/>
          </a:xfrm>
          <a:prstGeom prst="rect">
            <a:avLst/>
          </a:prstGeom>
          <a:noFill/>
        </p:spPr>
        <p:txBody>
          <a:bodyPr wrap="square" rtlCol="0">
            <a:spAutoFit/>
          </a:bodyPr>
          <a:lstStyle/>
          <a:p>
            <a:pPr algn="ctr"/>
            <a:r>
              <a:rPr lang="en-US" dirty="0">
                <a:solidFill>
                  <a:schemeClr val="tx1">
                    <a:lumMod val="95000"/>
                  </a:schemeClr>
                </a:solidFill>
              </a:rPr>
              <a:t>?</a:t>
            </a:r>
          </a:p>
        </p:txBody>
      </p:sp>
      <p:sp>
        <p:nvSpPr>
          <p:cNvPr id="3" name="Rectangle 2"/>
          <p:cNvSpPr/>
          <p:nvPr/>
        </p:nvSpPr>
        <p:spPr>
          <a:xfrm>
            <a:off x="1600200" y="5205060"/>
            <a:ext cx="2667000" cy="1354217"/>
          </a:xfrm>
          <a:prstGeom prst="rect">
            <a:avLst/>
          </a:prstGeom>
        </p:spPr>
        <p:txBody>
          <a:bodyPr wrap="square">
            <a:spAutoFit/>
          </a:bodyPr>
          <a:lstStyle/>
          <a:p>
            <a:pPr algn="ctr"/>
            <a:r>
              <a:rPr lang="en-US" sz="1600" dirty="0"/>
              <a:t>Sacrifice of Isaac</a:t>
            </a:r>
          </a:p>
          <a:p>
            <a:pPr algn="ctr"/>
            <a:endParaRPr lang="en-US" sz="1600" dirty="0"/>
          </a:p>
          <a:p>
            <a:pPr algn="ctr"/>
            <a:r>
              <a:rPr lang="en-US" sz="1600" dirty="0"/>
              <a:t>Follow Gospels</a:t>
            </a:r>
          </a:p>
          <a:p>
            <a:pPr algn="ctr"/>
            <a:r>
              <a:rPr lang="en-US" sz="1600" dirty="0"/>
              <a:t>Walters Art Museum</a:t>
            </a:r>
          </a:p>
          <a:p>
            <a:pPr algn="ctr"/>
            <a:r>
              <a:rPr lang="en-US" sz="1600" dirty="0"/>
              <a:t>Baltimore, MD</a:t>
            </a: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9600" y="0"/>
            <a:ext cx="5562601"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600200"/>
            <a:ext cx="7543800" cy="2308324"/>
          </a:xfrm>
          <a:prstGeom prst="rect">
            <a:avLst/>
          </a:prstGeom>
        </p:spPr>
        <p:txBody>
          <a:bodyPr wrap="square">
            <a:spAutoFit/>
          </a:bodyPr>
          <a:lstStyle/>
          <a:p>
            <a:r>
              <a:rPr lang="en-US" sz="3600" dirty="0"/>
              <a:t>But the angel of the LORD called to him and said,</a:t>
            </a:r>
            <a:endParaRPr lang="en-US" sz="3600" dirty="0">
              <a:cs typeface="Arial" pitchFamily="34" charset="0"/>
            </a:endParaRPr>
          </a:p>
          <a:p>
            <a:r>
              <a:rPr lang="en-US" sz="3600" dirty="0"/>
              <a:t>"Do not lay your hand on the boy,</a:t>
            </a:r>
          </a:p>
          <a:p>
            <a:r>
              <a:rPr lang="en-US" sz="3600" dirty="0"/>
              <a:t>… for now I know that you fear God…"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a:t>
            </a:r>
            <a:r>
              <a:rPr lang="en-US" sz="2400" dirty="0" err="1">
                <a:solidFill>
                  <a:schemeClr val="tx1">
                    <a:lumMod val="95000"/>
                  </a:schemeClr>
                </a:solidFill>
              </a:rPr>
              <a:t>22:11a,12a</a:t>
            </a:r>
            <a:endParaRPr lang="en-US" sz="2400" dirty="0">
              <a:solidFill>
                <a:schemeClr val="tx1">
                  <a:lumMod val="95000"/>
                </a:schemeClr>
              </a:solidFill>
            </a:endParaRP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Attempted Sacrifice of Ishmael/Isaac, Chromolithograph, Kano, Nigeria</a:t>
            </a:r>
          </a:p>
        </p:txBody>
      </p:sp>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438400" y="762000"/>
            <a:ext cx="7315200" cy="48768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239000" cy="1789331"/>
          </a:xfrm>
          <a:prstGeom prst="rect">
            <a:avLst/>
          </a:prstGeom>
        </p:spPr>
        <p:txBody>
          <a:bodyPr wrap="square">
            <a:spAutoFit/>
          </a:bodyPr>
          <a:lstStyle/>
          <a:p>
            <a:r>
              <a:rPr lang="en-US" sz="3600" dirty="0"/>
              <a:t>And Abraham looked up and saw a ram … and offered it up as a burnt offering instead of his son.</a:t>
            </a:r>
            <a:endParaRPr lang="en-US" sz="3600" dirty="0">
              <a:cs typeface="Arial" pitchFamily="34" charset="0"/>
            </a:endParaRPr>
          </a:p>
        </p:txBody>
      </p:sp>
      <p:sp>
        <p:nvSpPr>
          <p:cNvPr id="5" name="TextBox 4"/>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Genesis </a:t>
            </a:r>
            <a:r>
              <a:rPr lang="en-US" sz="2400" dirty="0" err="1">
                <a:solidFill>
                  <a:schemeClr val="tx1">
                    <a:lumMod val="95000"/>
                  </a:schemeClr>
                </a:solidFill>
              </a:rPr>
              <a:t>2:13a,c</a:t>
            </a:r>
            <a:endParaRPr lang="en-US" sz="2400" dirty="0">
              <a:solidFill>
                <a:schemeClr val="tx1">
                  <a:lumMod val="95000"/>
                </a:schemeClr>
              </a:solidFill>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69332"/>
          </a:xfrm>
          <a:prstGeom prst="rect">
            <a:avLst/>
          </a:prstGeom>
          <a:noFill/>
        </p:spPr>
        <p:txBody>
          <a:bodyPr wrap="square" rtlCol="0">
            <a:spAutoFit/>
          </a:bodyPr>
          <a:lstStyle/>
          <a:p>
            <a:pPr algn="ctr"/>
            <a:r>
              <a:rPr lang="en-US" dirty="0">
                <a:solidFill>
                  <a:schemeClr val="tx1">
                    <a:lumMod val="95000"/>
                  </a:schemeClr>
                </a:solidFill>
              </a:rPr>
              <a:t>?</a:t>
            </a:r>
          </a:p>
        </p:txBody>
      </p:sp>
      <p:sp>
        <p:nvSpPr>
          <p:cNvPr id="3" name="Rectangle 2"/>
          <p:cNvSpPr/>
          <p:nvPr/>
        </p:nvSpPr>
        <p:spPr>
          <a:xfrm>
            <a:off x="1676400" y="5463586"/>
            <a:ext cx="2247900" cy="1323439"/>
          </a:xfrm>
          <a:prstGeom prst="rect">
            <a:avLst/>
          </a:prstGeom>
        </p:spPr>
        <p:txBody>
          <a:bodyPr wrap="square">
            <a:spAutoFit/>
          </a:bodyPr>
          <a:lstStyle/>
          <a:p>
            <a:pPr algn="ctr"/>
            <a:r>
              <a:rPr lang="en-US" sz="1600" dirty="0"/>
              <a:t>Sacrifice of Isaac</a:t>
            </a:r>
          </a:p>
          <a:p>
            <a:pPr algn="ctr"/>
            <a:endParaRPr lang="en-US" sz="1600" dirty="0"/>
          </a:p>
          <a:p>
            <a:pPr algn="ctr"/>
            <a:r>
              <a:rPr lang="en-US" sz="1600" dirty="0" err="1"/>
              <a:t>Kunsthistorisches</a:t>
            </a:r>
            <a:r>
              <a:rPr lang="en-US" sz="1600" dirty="0"/>
              <a:t> Museum</a:t>
            </a:r>
          </a:p>
          <a:p>
            <a:pPr algn="ctr"/>
            <a:r>
              <a:rPr lang="en-US" sz="1600" dirty="0"/>
              <a:t>Vienna, Austria</a:t>
            </a:r>
          </a:p>
        </p:txBody>
      </p:sp>
      <p:pic>
        <p:nvPicPr>
          <p:cNvPr id="2" name="Picture 1">
            <a:extLst>
              <a:ext uri="{FF2B5EF4-FFF2-40B4-BE49-F238E27FC236}">
                <a16:creationId xmlns:a16="http://schemas.microsoft.com/office/drawing/2014/main" id="{7B75A59E-8A9F-4EC1-ACC5-01358E1DD3A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1000" y="1229"/>
            <a:ext cx="6416068" cy="6855542"/>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705600" cy="1754326"/>
          </a:xfrm>
          <a:prstGeom prst="rect">
            <a:avLst/>
          </a:prstGeom>
        </p:spPr>
        <p:txBody>
          <a:bodyPr wrap="square">
            <a:spAutoFit/>
          </a:bodyPr>
          <a:lstStyle/>
          <a:p>
            <a:r>
              <a:rPr lang="en-US" sz="3600" dirty="0"/>
              <a:t>But I trusted in your steadfast love; my heart shall rejoice in your salvation.</a:t>
            </a:r>
            <a:endParaRPr lang="en-US" sz="3600" dirty="0">
              <a:cs typeface="Arial" pitchFamily="34" charset="0"/>
            </a:endParaRPr>
          </a:p>
        </p:txBody>
      </p:sp>
      <p:sp>
        <p:nvSpPr>
          <p:cNvPr id="5" name="TextBox 4"/>
          <p:cNvSpPr txBox="1"/>
          <p:nvPr/>
        </p:nvSpPr>
        <p:spPr>
          <a:xfrm>
            <a:off x="59436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13:5</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Because of Your Love  --  Gateway Mission Camp, </a:t>
            </a:r>
            <a:r>
              <a:rPr lang="en-US" sz="1600" dirty="0" err="1">
                <a:solidFill>
                  <a:schemeClr val="tx1">
                    <a:lumMod val="95000"/>
                  </a:schemeClr>
                </a:solidFill>
              </a:rPr>
              <a:t>Lingnan</a:t>
            </a:r>
            <a:r>
              <a:rPr lang="en-US" sz="1600" dirty="0">
                <a:solidFill>
                  <a:schemeClr val="tx1">
                    <a:lumMod val="95000"/>
                  </a:schemeClr>
                </a:solidFill>
              </a:rPr>
              <a:t> University, Hong Kong, China</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3619" y="228601"/>
            <a:ext cx="7700962" cy="5778033"/>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"As for the prophet who prophesies peace, when the word of that prophet comes true, then it will be known that the LORD has truly sent the prophet."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Jeremiah 28:5-9</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Hand of Christ, The Palm of Peace  --  </a:t>
            </a:r>
            <a:r>
              <a:rPr lang="en-US" sz="1600" dirty="0" err="1">
                <a:solidFill>
                  <a:schemeClr val="tx1">
                    <a:lumMod val="95000"/>
                  </a:schemeClr>
                </a:solidFill>
              </a:rPr>
              <a:t>Akseli</a:t>
            </a:r>
            <a:r>
              <a:rPr lang="en-US" sz="1600" dirty="0">
                <a:solidFill>
                  <a:schemeClr val="tx1">
                    <a:lumMod val="95000"/>
                  </a:schemeClr>
                </a:solidFill>
              </a:rPr>
              <a:t> </a:t>
            </a:r>
            <a:r>
              <a:rPr lang="en-US" sz="1600" dirty="0" err="1">
                <a:solidFill>
                  <a:schemeClr val="tx1">
                    <a:lumMod val="95000"/>
                  </a:schemeClr>
                </a:solidFill>
              </a:rPr>
              <a:t>Gallen-Kallela</a:t>
            </a:r>
            <a:r>
              <a:rPr lang="en-US" sz="1600" dirty="0">
                <a:solidFill>
                  <a:schemeClr val="tx1">
                    <a:lumMod val="95000"/>
                  </a:schemeClr>
                </a:solidFill>
              </a:rPr>
              <a:t> Museum, Espoo, Finland</a:t>
            </a:r>
          </a:p>
        </p:txBody>
      </p:sp>
      <p:pic>
        <p:nvPicPr>
          <p:cNvPr id="2" name="Picture 1"/>
          <p:cNvPicPr>
            <a:picLocks noChangeAspect="1"/>
          </p:cNvPicPr>
          <p:nvPr/>
        </p:nvPicPr>
        <p:blipFill>
          <a:blip r:embed="rId2"/>
          <a:stretch>
            <a:fillRect/>
          </a:stretch>
        </p:blipFill>
        <p:spPr>
          <a:xfrm>
            <a:off x="2847975" y="228600"/>
            <a:ext cx="6572250" cy="5715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God tested Abraham. He said, "Take … your only son Isaac, whom you love, … and offer him … as a burnt offering …  </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a:t>
            </a:r>
            <a:r>
              <a:rPr lang="en-US" sz="2400" dirty="0" err="1">
                <a:solidFill>
                  <a:schemeClr val="tx1">
                    <a:lumMod val="95000"/>
                  </a:schemeClr>
                </a:solidFill>
              </a:rPr>
              <a:t>22:1b</a:t>
            </a:r>
            <a:r>
              <a:rPr lang="en-US" sz="2400" dirty="0">
                <a:solidFill>
                  <a:schemeClr val="tx1">
                    <a:lumMod val="95000"/>
                  </a:schemeClr>
                </a:solidFill>
              </a:rPr>
              <a:t>, </a:t>
            </a:r>
            <a:r>
              <a:rPr lang="en-US" sz="2400" dirty="0" err="1">
                <a:solidFill>
                  <a:schemeClr val="tx1">
                    <a:lumMod val="95000"/>
                  </a:schemeClr>
                </a:solidFill>
              </a:rPr>
              <a:t>2a</a:t>
            </a:r>
            <a:endParaRPr lang="en-US" sz="2400" dirty="0">
              <a:solidFill>
                <a:schemeClr val="tx1">
                  <a:lumMod val="95000"/>
                </a:schemeClr>
              </a:solidFill>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10400" cy="1754326"/>
          </a:xfrm>
          <a:prstGeom prst="rect">
            <a:avLst/>
          </a:prstGeom>
        </p:spPr>
        <p:txBody>
          <a:bodyPr wrap="square">
            <a:spAutoFit/>
          </a:bodyPr>
          <a:lstStyle/>
          <a:p>
            <a:r>
              <a:rPr lang="en-US" sz="3600" dirty="0"/>
              <a:t>Happy are the people who know the festal shout, who walk, O LORD, in the light of your countenance;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89:15</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86400"/>
            <a:ext cx="3352800" cy="1077218"/>
          </a:xfrm>
          <a:prstGeom prst="rect">
            <a:avLst/>
          </a:prstGeom>
          <a:noFill/>
        </p:spPr>
        <p:txBody>
          <a:bodyPr wrap="square" rtlCol="0">
            <a:spAutoFit/>
          </a:bodyPr>
          <a:lstStyle/>
          <a:p>
            <a:pPr algn="ctr"/>
            <a:r>
              <a:rPr lang="en-US" sz="1600" dirty="0">
                <a:solidFill>
                  <a:schemeClr val="tx1">
                    <a:lumMod val="95000"/>
                  </a:schemeClr>
                </a:solidFill>
              </a:rPr>
              <a:t>Choir</a:t>
            </a:r>
          </a:p>
          <a:p>
            <a:pPr algn="ctr"/>
            <a:endParaRPr lang="en-US" sz="1600" dirty="0">
              <a:solidFill>
                <a:schemeClr val="tx1">
                  <a:lumMod val="95000"/>
                </a:schemeClr>
              </a:solidFill>
            </a:endParaRPr>
          </a:p>
          <a:p>
            <a:pPr algn="ctr"/>
            <a:r>
              <a:rPr lang="en-US" sz="1600" dirty="0">
                <a:solidFill>
                  <a:schemeClr val="tx1">
                    <a:lumMod val="95000"/>
                  </a:schemeClr>
                </a:solidFill>
              </a:rPr>
              <a:t>Annette Gandy</a:t>
            </a:r>
          </a:p>
          <a:p>
            <a:pPr algn="ctr"/>
            <a:r>
              <a:rPr lang="en-US" sz="1600" dirty="0">
                <a:solidFill>
                  <a:schemeClr val="tx1">
                    <a:lumMod val="95000"/>
                  </a:schemeClr>
                </a:solidFill>
              </a:rPr>
              <a:t>Silver Spring, MD</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3522" t="3333" r="4901" b="5556"/>
          <a:stretch/>
        </p:blipFill>
        <p:spPr>
          <a:xfrm>
            <a:off x="5562600" y="0"/>
            <a:ext cx="4343400" cy="6849208"/>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934200" cy="1754326"/>
          </a:xfrm>
          <a:prstGeom prst="rect">
            <a:avLst/>
          </a:prstGeom>
        </p:spPr>
        <p:txBody>
          <a:bodyPr wrap="square">
            <a:spAutoFit/>
          </a:bodyPr>
          <a:lstStyle/>
          <a:p>
            <a:r>
              <a:rPr lang="en-US" sz="3600" dirty="0"/>
              <a:t>For sin will have no dominion over you, since you are not under law but under grace.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Romans 6:14</a:t>
            </a:r>
          </a:p>
        </p:txBody>
      </p:sp>
    </p:spTree>
    <p:extLst>
      <p:ext uri="{BB962C8B-B14F-4D97-AF65-F5344CB8AC3E}">
        <p14:creationId xmlns:p14="http://schemas.microsoft.com/office/powerpoint/2010/main" val="2480729684"/>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562600"/>
            <a:ext cx="3276600" cy="1077218"/>
          </a:xfrm>
          <a:prstGeom prst="rect">
            <a:avLst/>
          </a:prstGeom>
          <a:noFill/>
        </p:spPr>
        <p:txBody>
          <a:bodyPr wrap="square" rtlCol="0">
            <a:spAutoFit/>
          </a:bodyPr>
          <a:lstStyle/>
          <a:p>
            <a:pPr algn="ctr"/>
            <a:r>
              <a:rPr lang="en-US" sz="1600" dirty="0">
                <a:solidFill>
                  <a:schemeClr val="tx1">
                    <a:lumMod val="95000"/>
                  </a:schemeClr>
                </a:solidFill>
              </a:rPr>
              <a:t>Choir</a:t>
            </a:r>
          </a:p>
          <a:p>
            <a:pPr algn="ctr"/>
            <a:endParaRPr lang="en-US" sz="1600" dirty="0">
              <a:solidFill>
                <a:schemeClr val="tx1">
                  <a:lumMod val="95000"/>
                </a:schemeClr>
              </a:solidFill>
            </a:endParaRPr>
          </a:p>
          <a:p>
            <a:pPr algn="ctr"/>
            <a:r>
              <a:rPr lang="en-US" sz="1600" dirty="0">
                <a:solidFill>
                  <a:schemeClr val="tx1">
                    <a:lumMod val="95000"/>
                  </a:schemeClr>
                </a:solidFill>
              </a:rPr>
              <a:t>Grace Cathedral</a:t>
            </a:r>
          </a:p>
          <a:p>
            <a:pPr algn="ctr"/>
            <a:r>
              <a:rPr lang="en-US" sz="1600" dirty="0">
                <a:solidFill>
                  <a:schemeClr val="tx1">
                    <a:lumMod val="95000"/>
                  </a:schemeClr>
                </a:solidFill>
              </a:rPr>
              <a:t>San Francisco, CA</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57800" y="228600"/>
            <a:ext cx="5143500" cy="6486236"/>
          </a:xfrm>
          <a:prstGeom prst="rect">
            <a:avLst/>
          </a:prstGeom>
        </p:spPr>
      </p:pic>
    </p:spTree>
    <p:extLst>
      <p:ext uri="{BB962C8B-B14F-4D97-AF65-F5344CB8AC3E}">
        <p14:creationId xmlns:p14="http://schemas.microsoft.com/office/powerpoint/2010/main" val="2600650279"/>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1400" y="1524000"/>
            <a:ext cx="5334000" cy="2932332"/>
          </a:xfrm>
          <a:prstGeom prst="rect">
            <a:avLst/>
          </a:prstGeom>
        </p:spPr>
        <p:txBody>
          <a:bodyPr wrap="square">
            <a:spAutoFit/>
          </a:bodyPr>
          <a:lstStyle/>
          <a:p>
            <a:r>
              <a:rPr lang="en-US" sz="3600" dirty="0"/>
              <a:t>"Whoever welcomes you welcomes me, </a:t>
            </a:r>
          </a:p>
          <a:p>
            <a:r>
              <a:rPr lang="en-US" sz="3600" dirty="0"/>
              <a:t>and whoever welcomes me welcomes the one who sent me."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10:40</a:t>
            </a:r>
          </a:p>
        </p:txBody>
      </p:sp>
    </p:spTree>
    <p:extLst>
      <p:ext uri="{BB962C8B-B14F-4D97-AF65-F5344CB8AC3E}">
        <p14:creationId xmlns:p14="http://schemas.microsoft.com/office/powerpoint/2010/main" val="4205595026"/>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57801"/>
            <a:ext cx="2209800" cy="1323439"/>
          </a:xfrm>
          <a:prstGeom prst="rect">
            <a:avLst/>
          </a:prstGeom>
          <a:noFill/>
        </p:spPr>
        <p:txBody>
          <a:bodyPr wrap="square" rtlCol="0">
            <a:spAutoFit/>
          </a:bodyPr>
          <a:lstStyle/>
          <a:p>
            <a:pPr algn="ctr"/>
            <a:r>
              <a:rPr lang="en-US" sz="1600" dirty="0">
                <a:solidFill>
                  <a:schemeClr val="tx1">
                    <a:lumMod val="95000"/>
                  </a:schemeClr>
                </a:solidFill>
              </a:rPr>
              <a:t>Welcoming Jewish Immigrants</a:t>
            </a:r>
          </a:p>
          <a:p>
            <a:pPr algn="ctr"/>
            <a:endParaRPr lang="en-US" sz="1600" dirty="0">
              <a:solidFill>
                <a:schemeClr val="tx1">
                  <a:lumMod val="95000"/>
                </a:schemeClr>
              </a:solidFill>
            </a:endParaRPr>
          </a:p>
          <a:p>
            <a:pPr algn="ctr"/>
            <a:r>
              <a:rPr lang="en-US" sz="1600" dirty="0">
                <a:solidFill>
                  <a:schemeClr val="tx1">
                    <a:lumMod val="95000"/>
                  </a:schemeClr>
                </a:solidFill>
              </a:rPr>
              <a:t>Jewish Holiday Card 1901</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57190" y="0"/>
            <a:ext cx="6358410" cy="6858000"/>
          </a:xfrm>
          <a:prstGeom prst="rect">
            <a:avLst/>
          </a:prstGeom>
        </p:spPr>
      </p:pic>
    </p:spTree>
    <p:extLst>
      <p:ext uri="{BB962C8B-B14F-4D97-AF65-F5344CB8AC3E}">
        <p14:creationId xmlns:p14="http://schemas.microsoft.com/office/powerpoint/2010/main" val="3154692655"/>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pt-BR" sz="1600" dirty="0"/>
          </a:p>
          <a:p>
            <a:pPr>
              <a:buNone/>
            </a:pPr>
            <a:r>
              <a:rPr lang="en-US" sz="1600" dirty="0"/>
              <a:t>www.JohnAugustSwanson.com - copyright 1976 by John August Swanson</a:t>
            </a:r>
          </a:p>
          <a:p>
            <a:pPr>
              <a:buNone/>
            </a:pPr>
            <a:r>
              <a:rPr lang="pt-BR" sz="1600" dirty="0"/>
              <a:t>http://www.flickr.com/photos/sshb/2253871778/</a:t>
            </a:r>
          </a:p>
          <a:p>
            <a:pPr>
              <a:buNone/>
            </a:pPr>
            <a:r>
              <a:rPr lang="pt-BR" sz="1600" dirty="0"/>
              <a:t>https://commons.wikimedia.org/wiki/File:Sacrifice_d._Abraham;_Loue_don_de_Dieu_(Sacrifice_of_Abraham,_Praise_the_gift_of_God)_-_Recto_(16099058663).jpg</a:t>
            </a:r>
          </a:p>
          <a:p>
            <a:pPr>
              <a:buNone/>
            </a:pPr>
            <a:r>
              <a:rPr lang="pt-BR" sz="1600" dirty="0"/>
              <a:t>https://commons.wikimedia.org/wiki/File:Ofiara_Abrahama1.jpg</a:t>
            </a:r>
          </a:p>
          <a:p>
            <a:pPr>
              <a:buNone/>
            </a:pPr>
            <a:r>
              <a:rPr lang="pt-BR" sz="1600" dirty="0"/>
              <a:t>https://www.flickr.com/photos/medmss/8613677273</a:t>
            </a:r>
          </a:p>
          <a:p>
            <a:pPr>
              <a:buNone/>
            </a:pPr>
            <a:r>
              <a:rPr lang="pt-BR" sz="1600" dirty="0"/>
              <a:t>https://www.flickr.com/photos/32909549@N08/3472859255/</a:t>
            </a:r>
          </a:p>
          <a:p>
            <a:pPr>
              <a:buNone/>
            </a:pPr>
            <a:r>
              <a:rPr lang="pt-BR" sz="1600" dirty="0"/>
              <a:t>https://www.flickr.com/photos/jimforest/8586411462/ - Jim Forest</a:t>
            </a:r>
          </a:p>
          <a:p>
            <a:pPr>
              <a:buNone/>
            </a:pPr>
            <a:r>
              <a:rPr lang="pt-BR" sz="1600" dirty="0"/>
              <a:t>http://www.flickr.com/photos/mckln/4814377195/ - David Woo</a:t>
            </a:r>
          </a:p>
          <a:p>
            <a:pPr>
              <a:buNone/>
            </a:pPr>
            <a:r>
              <a:rPr lang="pt-BR" sz="1600" dirty="0"/>
              <a:t>http://commons.wikimedia.org/wiki/File:Kristuksen_k%C3%A4si_Gallen-Kallela.JPG</a:t>
            </a:r>
          </a:p>
          <a:p>
            <a:pPr>
              <a:buNone/>
            </a:pPr>
            <a:r>
              <a:rPr lang="pt-BR" sz="1600" dirty="0"/>
              <a:t>annettefortt.com</a:t>
            </a:r>
          </a:p>
          <a:p>
            <a:pPr>
              <a:buNone/>
            </a:pPr>
            <a:r>
              <a:rPr lang="pt-BR" sz="1600" dirty="0"/>
              <a:t>https://www.flickr.com/photos/brandi666/201477278</a:t>
            </a:r>
          </a:p>
          <a:p>
            <a:pPr>
              <a:buNone/>
            </a:pPr>
            <a:r>
              <a:rPr lang="pt-BR" sz="1600" dirty="0"/>
              <a:t>https://commons.wikimedia.org/wiki/File:Jewish_immigration_Russia_United_States_1901.jpg</a:t>
            </a:r>
            <a:endParaRPr lang="en-US" sz="1600" dirty="0"/>
          </a:p>
          <a:p>
            <a:pPr>
              <a:buNone/>
            </a:pPr>
            <a:endParaRPr lang="en-US" sz="1600" dirty="0"/>
          </a:p>
          <a:p>
            <a:pPr>
              <a:buNone/>
            </a:pPr>
            <a:r>
              <a:rPr lang="en-US" sz="1600" dirty="0"/>
              <a:t>A</a:t>
            </a:r>
            <a:r>
              <a:rPr lang="en-US" sz="1600"/>
              <a:t>dditional </a:t>
            </a:r>
            <a:r>
              <a:rPr lang="en-US" sz="1600" dirty="0"/>
              <a:t>descriptions can be found at the Art in the Christian Tradition image library, a service of the Vanderbilt Divinity Library, http://diglib.library.vanderbilt.edu/.  All images available via Creative Commons 3.0 License</a:t>
            </a:r>
            <a:r>
              <a:rPr lang="en-US" sz="1800" dirty="0"/>
              <a:t>.</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628382"/>
            <a:ext cx="2209800" cy="1077218"/>
          </a:xfrm>
          <a:prstGeom prst="rect">
            <a:avLst/>
          </a:prstGeom>
          <a:noFill/>
        </p:spPr>
        <p:txBody>
          <a:bodyPr wrap="square" rtlCol="0">
            <a:spAutoFit/>
          </a:bodyPr>
          <a:lstStyle/>
          <a:p>
            <a:pPr algn="ctr"/>
            <a:r>
              <a:rPr lang="en-US" sz="1600" dirty="0">
                <a:solidFill>
                  <a:schemeClr val="tx1">
                    <a:lumMod val="95000"/>
                  </a:schemeClr>
                </a:solidFill>
              </a:rPr>
              <a:t>God Tests Abraham</a:t>
            </a:r>
          </a:p>
          <a:p>
            <a:pPr algn="ctr"/>
            <a:endParaRPr lang="en-US" sz="1600" dirty="0">
              <a:solidFill>
                <a:schemeClr val="tx1">
                  <a:lumMod val="95000"/>
                </a:schemeClr>
              </a:solidFill>
            </a:endParaRPr>
          </a:p>
          <a:p>
            <a:pPr algn="ctr"/>
            <a:r>
              <a:rPr lang="en-US" sz="1600" dirty="0">
                <a:solidFill>
                  <a:schemeClr val="tx1">
                    <a:lumMod val="95000"/>
                  </a:schemeClr>
                </a:solidFill>
              </a:rPr>
              <a:t>John August Swanson</a:t>
            </a:r>
          </a:p>
          <a:p>
            <a:pPr algn="ctr"/>
            <a:r>
              <a:rPr lang="en-US" sz="1600" dirty="0">
                <a:solidFill>
                  <a:schemeClr val="tx1">
                    <a:lumMod val="95000"/>
                  </a:schemeClr>
                </a:solidFill>
              </a:rPr>
              <a:t>Print, 1976</a:t>
            </a:r>
          </a:p>
        </p:txBody>
      </p:sp>
      <p:sp>
        <p:nvSpPr>
          <p:cNvPr id="4" name="Rectangle 3"/>
          <p:cNvSpPr/>
          <p:nvPr/>
        </p:nvSpPr>
        <p:spPr>
          <a:xfrm>
            <a:off x="1905000" y="5410200"/>
            <a:ext cx="4572000" cy="369332"/>
          </a:xfrm>
          <a:prstGeom prst="rect">
            <a:avLst/>
          </a:prstGeom>
        </p:spPr>
        <p:txBody>
          <a:bodyPr>
            <a:spAutoFit/>
          </a:bodyPr>
          <a:lstStyle/>
          <a:p>
            <a:endParaRPr lang="en-US" dirty="0"/>
          </a:p>
        </p:txBody>
      </p:sp>
      <p:pic>
        <p:nvPicPr>
          <p:cNvPr id="5" name="Picture 4">
            <a:extLst>
              <a:ext uri="{FF2B5EF4-FFF2-40B4-BE49-F238E27FC236}">
                <a16:creationId xmlns:a16="http://schemas.microsoft.com/office/drawing/2014/main" id="{C0037B34-2971-49A0-8352-448255DBD62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67200" y="22123"/>
            <a:ext cx="5867400" cy="6813754"/>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2398931"/>
          </a:xfrm>
          <a:prstGeom prst="rect">
            <a:avLst/>
          </a:prstGeom>
        </p:spPr>
        <p:txBody>
          <a:bodyPr wrap="square">
            <a:spAutoFit/>
          </a:bodyPr>
          <a:lstStyle/>
          <a:p>
            <a:r>
              <a:rPr lang="en-US" sz="3600" dirty="0"/>
              <a:t>Abraham took the wood of the burnt offering and laid it on his son Isaac … So the two of them walked on together.</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Genesis 22:6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Sacrifice of Isaac   -- Washington Cathedral, Washington DC</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57150"/>
            <a:ext cx="8305800" cy="622935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315200" cy="2322731"/>
          </a:xfrm>
          <a:prstGeom prst="rect">
            <a:avLst/>
          </a:prstGeom>
        </p:spPr>
        <p:txBody>
          <a:bodyPr wrap="square">
            <a:spAutoFit/>
          </a:bodyPr>
          <a:lstStyle/>
          <a:p>
            <a:r>
              <a:rPr lang="en-US" sz="3600" dirty="0"/>
              <a:t>Isaac said to his father Abraham, "Father! … The fire and the wood are here, but where is the lamb for a burnt offering?"</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22:7</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35920" y="363574"/>
            <a:ext cx="6536680" cy="5682647"/>
          </a:xfrm>
          <a:prstGeom prst="rect">
            <a:avLst/>
          </a:prstGeom>
        </p:spPr>
      </p:pic>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Sacrifice of Isaac  --  Manuscript fragment, 14</a:t>
            </a:r>
            <a:r>
              <a:rPr lang="en-US" sz="1600" baseline="30000" dirty="0">
                <a:solidFill>
                  <a:schemeClr val="tx1">
                    <a:lumMod val="95000"/>
                  </a:schemeClr>
                </a:solidFill>
              </a:rPr>
              <a:t>th</a:t>
            </a:r>
            <a:r>
              <a:rPr lang="en-US" sz="1600" dirty="0">
                <a:solidFill>
                  <a:schemeClr val="tx1">
                    <a:lumMod val="95000"/>
                  </a:schemeClr>
                </a:solidFill>
              </a:rPr>
              <a:t> century</a:t>
            </a:r>
          </a:p>
        </p:txBody>
      </p:sp>
      <p:sp>
        <p:nvSpPr>
          <p:cNvPr id="3" name="Rectangle 2"/>
          <p:cNvSpPr/>
          <p:nvPr/>
        </p:nvSpPr>
        <p:spPr>
          <a:xfrm>
            <a:off x="1504950" y="4288512"/>
            <a:ext cx="4572000" cy="369332"/>
          </a:xfrm>
          <a:prstGeom prst="rect">
            <a:avLst/>
          </a:prstGeom>
        </p:spPr>
        <p:txBody>
          <a:bodyPr>
            <a:spAutoFit/>
          </a:bodyPr>
          <a:lstStyle/>
          <a:p>
            <a:endParaRPr lang="en-US" dirty="0"/>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2398931"/>
          </a:xfrm>
          <a:prstGeom prst="rect">
            <a:avLst/>
          </a:prstGeom>
        </p:spPr>
        <p:txBody>
          <a:bodyPr wrap="square">
            <a:spAutoFit/>
          </a:bodyPr>
          <a:lstStyle/>
          <a:p>
            <a:r>
              <a:rPr lang="en-US" sz="3600" dirty="0"/>
              <a:t>Abraham built an altar … and laid the wood in order. He bound his son Isaac, and laid him on the altar, on top of the wood.</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Genesis </a:t>
            </a:r>
            <a:r>
              <a:rPr lang="en-US" sz="2400" dirty="0" err="1">
                <a:solidFill>
                  <a:schemeClr val="tx1">
                    <a:lumMod val="95000"/>
                  </a:schemeClr>
                </a:solidFill>
              </a:rPr>
              <a:t>22:9b</a:t>
            </a:r>
            <a:endParaRPr lang="en-US" sz="2400" dirty="0">
              <a:solidFill>
                <a:schemeClr val="tx1">
                  <a:lumMod val="95000"/>
                </a:schemeClr>
              </a:solidFill>
            </a:endParaRP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257801"/>
            <a:ext cx="3352800" cy="1354217"/>
          </a:xfrm>
          <a:prstGeom prst="rect">
            <a:avLst/>
          </a:prstGeom>
          <a:noFill/>
        </p:spPr>
        <p:txBody>
          <a:bodyPr wrap="square" rtlCol="0">
            <a:spAutoFit/>
          </a:bodyPr>
          <a:lstStyle/>
          <a:p>
            <a:pPr algn="ctr"/>
            <a:r>
              <a:rPr lang="en-US" sz="1600" dirty="0">
                <a:solidFill>
                  <a:schemeClr val="tx1">
                    <a:lumMod val="95000"/>
                  </a:schemeClr>
                </a:solidFill>
              </a:rPr>
              <a:t>Sacrifice of Isaac</a:t>
            </a:r>
          </a:p>
          <a:p>
            <a:pPr algn="ctr"/>
            <a:endParaRPr lang="en-US" sz="1600" dirty="0">
              <a:solidFill>
                <a:schemeClr val="tx1">
                  <a:lumMod val="95000"/>
                </a:schemeClr>
              </a:solidFill>
            </a:endParaRPr>
          </a:p>
          <a:p>
            <a:pPr algn="ctr"/>
            <a:r>
              <a:rPr lang="en-US" sz="1600" dirty="0">
                <a:solidFill>
                  <a:schemeClr val="tx1">
                    <a:lumMod val="95000"/>
                  </a:schemeClr>
                </a:solidFill>
              </a:rPr>
              <a:t>Workshop of Rembrandt</a:t>
            </a:r>
          </a:p>
          <a:p>
            <a:pPr algn="ctr"/>
            <a:r>
              <a:rPr lang="en-US" sz="1600" dirty="0">
                <a:solidFill>
                  <a:schemeClr val="tx1">
                    <a:lumMod val="95000"/>
                  </a:schemeClr>
                </a:solidFill>
              </a:rPr>
              <a:t>Alte </a:t>
            </a:r>
            <a:r>
              <a:rPr lang="en-US" sz="1600" dirty="0" err="1">
                <a:solidFill>
                  <a:schemeClr val="tx1">
                    <a:lumMod val="95000"/>
                  </a:schemeClr>
                </a:solidFill>
              </a:rPr>
              <a:t>Pinakothek</a:t>
            </a:r>
            <a:endParaRPr lang="en-US" sz="1600" dirty="0">
              <a:solidFill>
                <a:schemeClr val="tx1">
                  <a:lumMod val="95000"/>
                </a:schemeClr>
              </a:solidFill>
            </a:endParaRPr>
          </a:p>
          <a:p>
            <a:pPr algn="ctr"/>
            <a:r>
              <a:rPr lang="en-US" sz="1600" dirty="0">
                <a:solidFill>
                  <a:schemeClr val="tx1">
                    <a:lumMod val="95000"/>
                  </a:schemeClr>
                </a:solidFill>
              </a:rPr>
              <a:t>Munich, Germany</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57800" y="0"/>
            <a:ext cx="4894590" cy="68580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2308</TotalTime>
  <Words>761</Words>
  <Application>Microsoft Office PowerPoint</Application>
  <PresentationFormat>Widescreen</PresentationFormat>
  <Paragraphs>86</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Fifth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96</cp:revision>
  <dcterms:created xsi:type="dcterms:W3CDTF">2016-08-31T16:46:43Z</dcterms:created>
  <dcterms:modified xsi:type="dcterms:W3CDTF">2022-10-06T14:49:58Z</dcterms:modified>
</cp:coreProperties>
</file>