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385" r:id="rId5"/>
    <p:sldId id="386" r:id="rId6"/>
    <p:sldId id="387" r:id="rId7"/>
    <p:sldId id="408" r:id="rId8"/>
    <p:sldId id="409" r:id="rId9"/>
    <p:sldId id="390" r:id="rId10"/>
    <p:sldId id="391" r:id="rId11"/>
    <p:sldId id="400" r:id="rId12"/>
    <p:sldId id="399" r:id="rId13"/>
    <p:sldId id="392" r:id="rId14"/>
    <p:sldId id="401" r:id="rId15"/>
    <p:sldId id="404" r:id="rId16"/>
    <p:sldId id="403" r:id="rId17"/>
    <p:sldId id="402" r:id="rId18"/>
    <p:sldId id="405" r:id="rId19"/>
    <p:sldId id="407" r:id="rId20"/>
    <p:sldId id="412" r:id="rId21"/>
    <p:sldId id="419"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52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45" autoAdjust="0"/>
    <p:restoredTop sz="86412" autoAdjust="0"/>
  </p:normalViewPr>
  <p:slideViewPr>
    <p:cSldViewPr>
      <p:cViewPr varScale="1">
        <p:scale>
          <a:sx n="55" d="100"/>
          <a:sy n="55" d="100"/>
        </p:scale>
        <p:origin x="7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extLst>
      <p:ext uri="{BB962C8B-B14F-4D97-AF65-F5344CB8AC3E}">
        <p14:creationId xmlns:p14="http://schemas.microsoft.com/office/powerpoint/2010/main" val="360128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7</a:t>
            </a:fld>
            <a:endParaRPr lang="en-US"/>
          </a:p>
        </p:txBody>
      </p:sp>
    </p:spTree>
    <p:extLst>
      <p:ext uri="{BB962C8B-B14F-4D97-AF65-F5344CB8AC3E}">
        <p14:creationId xmlns:p14="http://schemas.microsoft.com/office/powerpoint/2010/main" val="357611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13</a:t>
            </a:fld>
            <a:endParaRPr lang="en-US"/>
          </a:p>
        </p:txBody>
      </p:sp>
    </p:spTree>
    <p:extLst>
      <p:ext uri="{BB962C8B-B14F-4D97-AF65-F5344CB8AC3E}">
        <p14:creationId xmlns:p14="http://schemas.microsoft.com/office/powerpoint/2010/main" val="5867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johnaugustswans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Second Sunday after Pentecost</a:t>
            </a:r>
          </a:p>
        </p:txBody>
      </p:sp>
      <p:sp>
        <p:nvSpPr>
          <p:cNvPr id="3" name="Subtitle 2"/>
          <p:cNvSpPr>
            <a:spLocks noGrp="1"/>
          </p:cNvSpPr>
          <p:nvPr>
            <p:ph type="subTitle" idx="1"/>
          </p:nvPr>
        </p:nvSpPr>
        <p:spPr>
          <a:xfrm>
            <a:off x="2819400" y="3667458"/>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8382000" y="3318570"/>
            <a:ext cx="3467100" cy="3539431"/>
          </a:xfrm>
          <a:prstGeom prst="rect">
            <a:avLst/>
          </a:prstGeom>
          <a:solidFill>
            <a:srgbClr val="01152D">
              <a:alpha val="40000"/>
            </a:srgbClr>
          </a:solidFill>
        </p:spPr>
        <p:txBody>
          <a:bodyPr wrap="square">
            <a:spAutoFit/>
          </a:bodyPr>
          <a:lstStyle/>
          <a:p>
            <a:pPr algn="ctr"/>
            <a:r>
              <a:rPr lang="en-US" sz="2800" dirty="0"/>
              <a:t>Genesis 6:9-22; 7:24 8:14-19  and Psalm 46 or Deuteronomy 11:18-21 and Psalm 31:1-5, 19-24 </a:t>
            </a:r>
          </a:p>
          <a:p>
            <a:pPr algn="ctr"/>
            <a:r>
              <a:rPr lang="en-US" sz="2800" dirty="0"/>
              <a:t>Romans 1:16-17; 3:22b-28, (29-31</a:t>
            </a:r>
            <a:r>
              <a:rPr lang="en-US" sz="2800"/>
              <a:t>) Matthew 7:21-29</a:t>
            </a:r>
            <a:endParaRPr lang="en-US" sz="2800" dirty="0"/>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2308324"/>
          </a:xfrm>
          <a:prstGeom prst="rect">
            <a:avLst/>
          </a:prstGeom>
        </p:spPr>
        <p:txBody>
          <a:bodyPr wrap="square">
            <a:spAutoFit/>
          </a:bodyPr>
          <a:lstStyle/>
          <a:p>
            <a:r>
              <a:rPr lang="en-US" sz="3600" dirty="0"/>
              <a:t>For in it the righteousness of God is revealed through faith for faith; as it is written, “The one who is righteous will live by faith.”</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Romans 1:17</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6F1DB-AB73-8736-D465-F2E69D96E49D}"/>
              </a:ext>
            </a:extLst>
          </p:cNvPr>
          <p:cNvPicPr>
            <a:picLocks noChangeAspect="1"/>
          </p:cNvPicPr>
          <p:nvPr/>
        </p:nvPicPr>
        <p:blipFill>
          <a:blip r:embed="rId2"/>
          <a:stretch>
            <a:fillRect/>
          </a:stretch>
        </p:blipFill>
        <p:spPr>
          <a:xfrm>
            <a:off x="3599147" y="425734"/>
            <a:ext cx="5011453" cy="5746466"/>
          </a:xfrm>
          <a:prstGeom prst="rect">
            <a:avLst/>
          </a:prstGeom>
        </p:spPr>
      </p:pic>
      <p:sp>
        <p:nvSpPr>
          <p:cNvPr id="6" name="TextBox 5">
            <a:extLst>
              <a:ext uri="{FF2B5EF4-FFF2-40B4-BE49-F238E27FC236}">
                <a16:creationId xmlns:a16="http://schemas.microsoft.com/office/drawing/2014/main" id="{EB2F1479-4713-3362-F087-DC63DBA7A9DE}"/>
              </a:ext>
            </a:extLst>
          </p:cNvPr>
          <p:cNvSpPr txBox="1"/>
          <p:nvPr/>
        </p:nvSpPr>
        <p:spPr>
          <a:xfrm>
            <a:off x="3505200" y="6400800"/>
            <a:ext cx="5011453" cy="338554"/>
          </a:xfrm>
          <a:prstGeom prst="rect">
            <a:avLst/>
          </a:prstGeom>
          <a:noFill/>
        </p:spPr>
        <p:txBody>
          <a:bodyPr wrap="square" rtlCol="0">
            <a:spAutoFit/>
          </a:bodyPr>
          <a:lstStyle/>
          <a:p>
            <a:pPr algn="ctr"/>
            <a:r>
              <a:rPr lang="en-US" sz="1600" dirty="0"/>
              <a:t>Doubting Thomas  --  Zoltan </a:t>
            </a:r>
            <a:r>
              <a:rPr lang="en-US" sz="1600" dirty="0" err="1"/>
              <a:t>Joo</a:t>
            </a:r>
            <a:endParaRPr lang="en-US" sz="1600" dirty="0"/>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00200"/>
            <a:ext cx="6705600" cy="2862322"/>
          </a:xfrm>
          <a:prstGeom prst="rect">
            <a:avLst/>
          </a:prstGeom>
        </p:spPr>
        <p:txBody>
          <a:bodyPr wrap="square">
            <a:spAutoFit/>
          </a:bodyPr>
          <a:lstStyle/>
          <a:p>
            <a:r>
              <a:rPr lang="en-US" sz="3600" dirty="0"/>
              <a:t>“Not everyone who says to me, ‘Lord, Lord,’ will enter the kingdom of heaven, but only the one who does the will of my father in heaven.</a:t>
            </a:r>
            <a:endParaRPr lang="en-US" sz="3600" dirty="0">
              <a:cs typeface="Arial" pitchFamily="34" charset="0"/>
            </a:endParaRPr>
          </a:p>
        </p:txBody>
      </p:sp>
      <p:sp>
        <p:nvSpPr>
          <p:cNvPr id="5" name="TextBox 4"/>
          <p:cNvSpPr txBox="1"/>
          <p:nvPr/>
        </p:nvSpPr>
        <p:spPr>
          <a:xfrm>
            <a:off x="5562600" y="4495801"/>
            <a:ext cx="3352800" cy="461665"/>
          </a:xfrm>
          <a:prstGeom prst="rect">
            <a:avLst/>
          </a:prstGeom>
          <a:noFill/>
        </p:spPr>
        <p:txBody>
          <a:bodyPr wrap="square" rtlCol="0">
            <a:spAutoFit/>
          </a:bodyPr>
          <a:lstStyle/>
          <a:p>
            <a:pPr algn="ctr"/>
            <a:r>
              <a:rPr lang="en-US" sz="2400" dirty="0">
                <a:solidFill>
                  <a:schemeClr val="tx1">
                    <a:lumMod val="95000"/>
                  </a:schemeClr>
                </a:solidFill>
              </a:rPr>
              <a:t>Matthew 7:21</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38554"/>
          </a:xfrm>
          <a:prstGeom prst="rect">
            <a:avLst/>
          </a:prstGeom>
          <a:noFill/>
        </p:spPr>
        <p:txBody>
          <a:bodyPr wrap="square" rtlCol="0">
            <a:spAutoFit/>
          </a:bodyPr>
          <a:lstStyle/>
          <a:p>
            <a:pPr algn="ctr"/>
            <a:r>
              <a:rPr lang="en-US" sz="1600" dirty="0">
                <a:solidFill>
                  <a:schemeClr val="tx1">
                    <a:lumMod val="95000"/>
                  </a:schemeClr>
                </a:solidFill>
              </a:rPr>
              <a:t>Sermon on the Mount, Laura James, New York</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1AE0146D-E754-4176-8F98-6F1EF97C9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3647" y="0"/>
            <a:ext cx="5439353" cy="6166866"/>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0"/>
            <a:ext cx="6934200" cy="2308324"/>
          </a:xfrm>
          <a:prstGeom prst="rect">
            <a:avLst/>
          </a:prstGeom>
        </p:spPr>
        <p:txBody>
          <a:bodyPr wrap="square">
            <a:spAutoFit/>
          </a:bodyPr>
          <a:lstStyle/>
          <a:p>
            <a:r>
              <a:rPr lang="en-US" sz="3600" dirty="0"/>
              <a:t>“Everyone then who hears these words of mine and acts on them will be like a wise man who built his house on rock.”</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7:24</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4661" y="6347976"/>
            <a:ext cx="8763000" cy="338554"/>
          </a:xfrm>
          <a:prstGeom prst="rect">
            <a:avLst/>
          </a:prstGeom>
          <a:noFill/>
        </p:spPr>
        <p:txBody>
          <a:bodyPr wrap="square" rtlCol="0">
            <a:spAutoFit/>
          </a:bodyPr>
          <a:lstStyle/>
          <a:p>
            <a:pPr algn="ctr"/>
            <a:r>
              <a:rPr lang="en-US" sz="1600" dirty="0">
                <a:solidFill>
                  <a:schemeClr val="tx1">
                    <a:lumMod val="95000"/>
                  </a:schemeClr>
                </a:solidFill>
              </a:rPr>
              <a:t>A House Built on Rock (2), Peter Koenig, 2018</a:t>
            </a:r>
            <a:endParaRPr lang="en-US" dirty="0">
              <a:solidFill>
                <a:schemeClr val="tx1">
                  <a:lumMod val="95000"/>
                </a:schemeClr>
              </a:solidFill>
            </a:endParaRPr>
          </a:p>
        </p:txBody>
      </p:sp>
      <p:pic>
        <p:nvPicPr>
          <p:cNvPr id="3" name="Picture 2" descr="Koenig-house2h89dhb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086" y="0"/>
            <a:ext cx="8687829" cy="6309536"/>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7086600" cy="2308324"/>
          </a:xfrm>
          <a:prstGeom prst="rect">
            <a:avLst/>
          </a:prstGeom>
        </p:spPr>
        <p:txBody>
          <a:bodyPr wrap="square">
            <a:spAutoFit/>
          </a:bodyPr>
          <a:lstStyle/>
          <a:p>
            <a:r>
              <a:rPr lang="en-US" sz="3600" dirty="0"/>
              <a:t>“The rain fell, the floods came, and the winds blew and beat on that house, but it did not fall, because it had been founded on rock.”</a:t>
            </a: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7:25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105400"/>
            <a:ext cx="2057400" cy="1354217"/>
          </a:xfrm>
          <a:prstGeom prst="rect">
            <a:avLst/>
          </a:prstGeom>
          <a:noFill/>
        </p:spPr>
        <p:txBody>
          <a:bodyPr wrap="square" rtlCol="0">
            <a:spAutoFit/>
          </a:bodyPr>
          <a:lstStyle/>
          <a:p>
            <a:pPr algn="ctr"/>
            <a:r>
              <a:rPr lang="en-US" sz="1600" dirty="0">
                <a:solidFill>
                  <a:schemeClr val="tx1">
                    <a:lumMod val="95000"/>
                  </a:schemeClr>
                </a:solidFill>
              </a:rPr>
              <a:t>The House on the Rock</a:t>
            </a:r>
          </a:p>
          <a:p>
            <a:pPr algn="ctr"/>
            <a:endParaRPr lang="en-US" sz="1600" dirty="0">
              <a:solidFill>
                <a:schemeClr val="tx1">
                  <a:lumMod val="95000"/>
                </a:schemeClr>
              </a:solidFill>
            </a:endParaRPr>
          </a:p>
          <a:p>
            <a:pPr algn="ctr"/>
            <a:r>
              <a:rPr lang="en-US" sz="1600" dirty="0">
                <a:solidFill>
                  <a:schemeClr val="tx1">
                    <a:lumMod val="95000"/>
                  </a:schemeClr>
                </a:solidFill>
              </a:rPr>
              <a:t>Rijksmuseum</a:t>
            </a:r>
          </a:p>
          <a:p>
            <a:pPr algn="ctr"/>
            <a:r>
              <a:rPr lang="en-US" sz="1600" dirty="0">
                <a:solidFill>
                  <a:schemeClr val="tx1">
                    <a:lumMod val="95000"/>
                  </a:schemeClr>
                </a:solidFill>
              </a:rPr>
              <a:t>1720</a:t>
            </a:r>
            <a:endParaRPr lang="en-US" dirty="0">
              <a:solidFill>
                <a:schemeClr val="tx1">
                  <a:lumMod val="95000"/>
                </a:schemeClr>
              </a:solidFill>
            </a:endParaRPr>
          </a:p>
        </p:txBody>
      </p:sp>
      <p:pic>
        <p:nvPicPr>
          <p:cNvPr id="2" name="Picture 1" descr="houserock49gm1d0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950" y="0"/>
            <a:ext cx="3860943"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705600" cy="2308324"/>
          </a:xfrm>
          <a:prstGeom prst="rect">
            <a:avLst/>
          </a:prstGeom>
        </p:spPr>
        <p:txBody>
          <a:bodyPr wrap="square">
            <a:spAutoFit/>
          </a:bodyPr>
          <a:lstStyle/>
          <a:p>
            <a:r>
              <a:rPr lang="en-US" sz="3600" dirty="0"/>
              <a:t>“And everyone who hears these words of mine and does not act on them will be like a foolish man who built his house on sand.”</a:t>
            </a: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Matthew 7:26</a:t>
            </a:r>
          </a:p>
        </p:txBody>
      </p:sp>
    </p:spTree>
    <p:extLst>
      <p:ext uri="{BB962C8B-B14F-4D97-AF65-F5344CB8AC3E}">
        <p14:creationId xmlns:p14="http://schemas.microsoft.com/office/powerpoint/2010/main" val="1844325615"/>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181600"/>
            <a:ext cx="2057400" cy="1077218"/>
          </a:xfrm>
          <a:prstGeom prst="rect">
            <a:avLst/>
          </a:prstGeom>
          <a:noFill/>
        </p:spPr>
        <p:txBody>
          <a:bodyPr wrap="square" rtlCol="0">
            <a:spAutoFit/>
          </a:bodyPr>
          <a:lstStyle/>
          <a:p>
            <a:pPr algn="ctr"/>
            <a:r>
              <a:rPr lang="en-US" sz="1600" dirty="0">
                <a:solidFill>
                  <a:schemeClr val="tx1">
                    <a:lumMod val="95000"/>
                  </a:schemeClr>
                </a:solidFill>
              </a:rPr>
              <a:t>A House Built on Rock</a:t>
            </a:r>
          </a:p>
          <a:p>
            <a:pPr algn="ctr"/>
            <a:endParaRPr lang="en-US" sz="1600" dirty="0">
              <a:solidFill>
                <a:schemeClr val="tx1">
                  <a:lumMod val="95000"/>
                </a:schemeClr>
              </a:solidFill>
            </a:endParaRPr>
          </a:p>
          <a:p>
            <a:pPr algn="ctr"/>
            <a:r>
              <a:rPr lang="en-US" sz="1600" dirty="0">
                <a:solidFill>
                  <a:schemeClr val="tx1">
                    <a:lumMod val="95000"/>
                  </a:schemeClr>
                </a:solidFill>
              </a:rPr>
              <a:t>Peter Koenig,</a:t>
            </a:r>
          </a:p>
          <a:p>
            <a:pPr algn="ctr"/>
            <a:r>
              <a:rPr lang="en-US" sz="1600" dirty="0">
                <a:solidFill>
                  <a:schemeClr val="tx1">
                    <a:lumMod val="95000"/>
                  </a:schemeClr>
                </a:solidFill>
              </a:rPr>
              <a:t>2018</a:t>
            </a:r>
          </a:p>
        </p:txBody>
      </p:sp>
      <p:pic>
        <p:nvPicPr>
          <p:cNvPr id="3" name="Picture 2" descr="Koenig-house23jhd8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324" y="0"/>
            <a:ext cx="3902134" cy="6858000"/>
          </a:xfrm>
          <a:prstGeom prst="rect">
            <a:avLst/>
          </a:prstGeom>
        </p:spPr>
      </p:pic>
    </p:spTree>
    <p:extLst>
      <p:ext uri="{BB962C8B-B14F-4D97-AF65-F5344CB8AC3E}">
        <p14:creationId xmlns:p14="http://schemas.microsoft.com/office/powerpoint/2010/main" val="3836252076"/>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524000"/>
            <a:ext cx="7467600" cy="2862322"/>
          </a:xfrm>
          <a:prstGeom prst="rect">
            <a:avLst/>
          </a:prstGeom>
        </p:spPr>
        <p:txBody>
          <a:bodyPr wrap="square">
            <a:spAutoFit/>
          </a:bodyPr>
          <a:lstStyle/>
          <a:p>
            <a:r>
              <a:rPr lang="en-US" sz="3600" dirty="0"/>
              <a:t>For my part, I am going to bring a flood of waters on the earth, to destroy from under heaven all flesh in which is the breath of life; everything that is on the earth shall die. </a:t>
            </a:r>
            <a:endParaRPr lang="en-US" sz="3600" dirty="0">
              <a:cs typeface="Arial" pitchFamily="34" charset="0"/>
            </a:endParaRPr>
          </a:p>
        </p:txBody>
      </p:sp>
      <p:sp>
        <p:nvSpPr>
          <p:cNvPr id="4" name="TextBox 3"/>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Genesis 6:17</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514600"/>
            <a:ext cx="6705600" cy="1754327"/>
          </a:xfrm>
          <a:prstGeom prst="rect">
            <a:avLst/>
          </a:prstGeom>
        </p:spPr>
        <p:txBody>
          <a:bodyPr wrap="square">
            <a:spAutoFit/>
          </a:bodyPr>
          <a:lstStyle/>
          <a:p>
            <a:r>
              <a:rPr lang="en-US" sz="3600" dirty="0"/>
              <a:t>Now when Jesus had finished saying these things, the crowds were astounded at his teaching,</a:t>
            </a:r>
          </a:p>
        </p:txBody>
      </p:sp>
      <p:sp>
        <p:nvSpPr>
          <p:cNvPr id="5" name="TextBox 4"/>
          <p:cNvSpPr txBox="1"/>
          <p:nvPr/>
        </p:nvSpPr>
        <p:spPr>
          <a:xfrm>
            <a:off x="5562600" y="4724401"/>
            <a:ext cx="3352800" cy="461665"/>
          </a:xfrm>
          <a:prstGeom prst="rect">
            <a:avLst/>
          </a:prstGeom>
          <a:noFill/>
        </p:spPr>
        <p:txBody>
          <a:bodyPr wrap="square" rtlCol="0">
            <a:spAutoFit/>
          </a:bodyPr>
          <a:lstStyle/>
          <a:p>
            <a:pPr algn="ctr"/>
            <a:r>
              <a:rPr lang="en-US" sz="2400" dirty="0">
                <a:solidFill>
                  <a:schemeClr val="tx1">
                    <a:lumMod val="95000"/>
                  </a:schemeClr>
                </a:solidFill>
              </a:rPr>
              <a:t>Matthew 7:28</a:t>
            </a:r>
          </a:p>
        </p:txBody>
      </p:sp>
    </p:spTree>
    <p:extLst>
      <p:ext uri="{BB962C8B-B14F-4D97-AF65-F5344CB8AC3E}">
        <p14:creationId xmlns:p14="http://schemas.microsoft.com/office/powerpoint/2010/main" val="2441712133"/>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029200"/>
            <a:ext cx="2133600" cy="1169551"/>
          </a:xfrm>
          <a:prstGeom prst="rect">
            <a:avLst/>
          </a:prstGeom>
          <a:noFill/>
        </p:spPr>
        <p:txBody>
          <a:bodyPr wrap="square" rtlCol="0">
            <a:spAutoFit/>
          </a:bodyPr>
          <a:lstStyle/>
          <a:p>
            <a:pPr algn="ctr"/>
            <a:r>
              <a:rPr lang="en-US" sz="1400" dirty="0">
                <a:solidFill>
                  <a:schemeClr val="tx1">
                    <a:lumMod val="95000"/>
                  </a:schemeClr>
                </a:solidFill>
              </a:rPr>
              <a:t>Jesus Teaching the Disciples</a:t>
            </a:r>
          </a:p>
          <a:p>
            <a:pPr algn="ctr"/>
            <a:endParaRPr lang="en-US" sz="1400" dirty="0">
              <a:solidFill>
                <a:schemeClr val="tx1">
                  <a:lumMod val="95000"/>
                </a:schemeClr>
              </a:solidFill>
            </a:endParaRPr>
          </a:p>
          <a:p>
            <a:pPr algn="ctr"/>
            <a:r>
              <a:rPr lang="en-US" sz="1400" dirty="0" err="1">
                <a:solidFill>
                  <a:schemeClr val="tx1">
                    <a:lumMod val="95000"/>
                  </a:schemeClr>
                </a:solidFill>
              </a:rPr>
              <a:t>Cathédrale</a:t>
            </a:r>
            <a:r>
              <a:rPr lang="en-US" sz="1400" dirty="0">
                <a:solidFill>
                  <a:schemeClr val="tx1">
                    <a:lumMod val="95000"/>
                  </a:schemeClr>
                </a:solidFill>
              </a:rPr>
              <a:t> </a:t>
            </a:r>
            <a:r>
              <a:rPr lang="en-US" sz="1400" dirty="0" err="1">
                <a:solidFill>
                  <a:schemeClr val="tx1">
                    <a:lumMod val="95000"/>
                  </a:schemeClr>
                </a:solidFill>
              </a:rPr>
              <a:t>d’Amiens</a:t>
            </a:r>
            <a:endParaRPr lang="en-US" sz="1400" dirty="0">
              <a:solidFill>
                <a:schemeClr val="tx1">
                  <a:lumMod val="95000"/>
                </a:schemeClr>
              </a:solidFill>
            </a:endParaRPr>
          </a:p>
          <a:p>
            <a:pPr algn="ctr"/>
            <a:r>
              <a:rPr lang="en-US" sz="1400" dirty="0">
                <a:solidFill>
                  <a:schemeClr val="tx1">
                    <a:lumMod val="95000"/>
                  </a:schemeClr>
                </a:solidFill>
              </a:rPr>
              <a:t>1508-1519</a:t>
            </a:r>
          </a:p>
        </p:txBody>
      </p:sp>
      <p:pic>
        <p:nvPicPr>
          <p:cNvPr id="2" name="Picture 1" descr="Amiens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7536264" cy="6858000"/>
          </a:xfrm>
          <a:prstGeom prst="rect">
            <a:avLst/>
          </a:prstGeom>
        </p:spPr>
      </p:pic>
    </p:spTree>
    <p:extLst>
      <p:ext uri="{BB962C8B-B14F-4D97-AF65-F5344CB8AC3E}">
        <p14:creationId xmlns:p14="http://schemas.microsoft.com/office/powerpoint/2010/main" val="486334749"/>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hlinkClick r:id="rId2"/>
            </a:endParaRPr>
          </a:p>
          <a:p>
            <a:pPr>
              <a:buNone/>
            </a:pPr>
            <a:r>
              <a:rPr lang="en-US" sz="1600" dirty="0"/>
              <a:t>www.johnaugustswanson.com</a:t>
            </a:r>
          </a:p>
          <a:p>
            <a:pPr>
              <a:buNone/>
            </a:pPr>
            <a:r>
              <a:rPr lang="en-US" sz="1400" dirty="0"/>
              <a:t>https://</a:t>
            </a:r>
            <a:r>
              <a:rPr lang="en-US" sz="1400" dirty="0" err="1"/>
              <a:t>commons.wikimedia.org</a:t>
            </a:r>
            <a:r>
              <a:rPr lang="en-US" sz="1400" dirty="0"/>
              <a:t>/wiki/File:Noah’s_Ark_-_</a:t>
            </a:r>
            <a:r>
              <a:rPr lang="en-US" sz="1400" dirty="0" err="1"/>
              <a:t>Google_Art_Project.jpg</a:t>
            </a:r>
            <a:endParaRPr lang="en-US" sz="1400" dirty="0"/>
          </a:p>
          <a:p>
            <a:pPr>
              <a:buNone/>
            </a:pPr>
            <a:r>
              <a:rPr lang="en-US" sz="1400" dirty="0"/>
              <a:t>https://</a:t>
            </a:r>
            <a:r>
              <a:rPr lang="en-US" sz="1400" dirty="0" err="1"/>
              <a:t>commons.wikimedia.org</a:t>
            </a:r>
            <a:r>
              <a:rPr lang="en-US" sz="1400" dirty="0"/>
              <a:t>/wiki/File:Noah%27s_Ark_on_Mount_Ararat_by_Simon_de_Myle.jpg</a:t>
            </a:r>
          </a:p>
          <a:p>
            <a:pPr>
              <a:buNone/>
            </a:pPr>
            <a:r>
              <a:rPr lang="en-US" sz="1400" dirty="0"/>
              <a:t>https://</a:t>
            </a:r>
            <a:r>
              <a:rPr lang="en-US" sz="1400" dirty="0" err="1"/>
              <a:t>commons.wikimedia.org</a:t>
            </a:r>
            <a:r>
              <a:rPr lang="en-US" sz="1400" dirty="0"/>
              <a:t>/wiki/</a:t>
            </a:r>
            <a:r>
              <a:rPr lang="en-US" sz="1400" dirty="0" err="1"/>
              <a:t>File:Waubay_NWR_Sunset</a:t>
            </a:r>
            <a:r>
              <a:rPr lang="en-US" sz="1400" dirty="0"/>
              <a:t>_(9737733990).jpg</a:t>
            </a:r>
          </a:p>
          <a:p>
            <a:pPr>
              <a:buNone/>
            </a:pPr>
            <a:r>
              <a:rPr lang="en-US" sz="1400" dirty="0"/>
              <a:t>https://commons.wikimedia.org/wiki/File:Hitetlen_Tam%C3%A1s.jpg</a:t>
            </a:r>
          </a:p>
          <a:p>
            <a:pPr>
              <a:buNone/>
            </a:pPr>
            <a:r>
              <a:rPr lang="en-US" sz="1400" dirty="0"/>
              <a:t>https://www.flickr.com/photos/jsprig/6859476674</a:t>
            </a:r>
          </a:p>
          <a:p>
            <a:pPr>
              <a:buNone/>
            </a:pPr>
            <a:r>
              <a:rPr lang="en-US" sz="1400" dirty="0"/>
              <a:t>https://</a:t>
            </a:r>
            <a:r>
              <a:rPr lang="en-US" sz="1400" dirty="0" err="1"/>
              <a:t>www.laurajamesart.com</a:t>
            </a:r>
            <a:r>
              <a:rPr lang="en-US" sz="1400" dirty="0"/>
              <a:t>/collections/religious/</a:t>
            </a:r>
          </a:p>
          <a:p>
            <a:pPr>
              <a:buNone/>
            </a:pPr>
            <a:r>
              <a:rPr lang="en-US" sz="1400" dirty="0"/>
              <a:t>https://</a:t>
            </a:r>
            <a:r>
              <a:rPr lang="en-US" sz="1400" dirty="0" err="1"/>
              <a:t>www.pwkoenig.co.uk</a:t>
            </a:r>
            <a:r>
              <a:rPr lang="en-US" sz="1400" dirty="0"/>
              <a:t>/</a:t>
            </a:r>
          </a:p>
          <a:p>
            <a:pPr>
              <a:buNone/>
            </a:pPr>
            <a:r>
              <a:rPr lang="en-US" sz="1400" dirty="0"/>
              <a:t>https://</a:t>
            </a:r>
            <a:r>
              <a:rPr lang="en-US" sz="1400" dirty="0" err="1"/>
              <a:t>commons.wikimedia.org</a:t>
            </a:r>
            <a:r>
              <a:rPr lang="en-US" sz="1400" dirty="0"/>
              <a:t>/wiki/File:Het_huis_op_de_rots_%27t_Huijs_op_een_Steenrots_Vierentwintig_sc%C3%A8nes_uit_het_Nieuwe_Testament_(</a:t>
            </a:r>
            <a:r>
              <a:rPr lang="en-US" sz="1400" dirty="0" err="1"/>
              <a:t>serietitel</a:t>
            </a:r>
            <a:r>
              <a:rPr lang="en-US" sz="1400" dirty="0"/>
              <a:t>),_RP-P-1896-A-19368-159.jpg</a:t>
            </a:r>
          </a:p>
          <a:p>
            <a:pPr>
              <a:buNone/>
            </a:pPr>
            <a:r>
              <a:rPr lang="en-US" sz="1400" dirty="0"/>
              <a:t>https://</a:t>
            </a:r>
            <a:r>
              <a:rPr lang="en-US" sz="1400" dirty="0" err="1"/>
              <a:t>www.pwkoenig.co.uk</a:t>
            </a:r>
            <a:r>
              <a:rPr lang="en-US" sz="1400" dirty="0"/>
              <a:t>/</a:t>
            </a:r>
          </a:p>
          <a:p>
            <a:pPr>
              <a:buNone/>
            </a:pPr>
            <a:r>
              <a:rPr lang="en-US" sz="1400" dirty="0"/>
              <a:t>https://</a:t>
            </a:r>
            <a:r>
              <a:rPr lang="en-US" sz="1400" dirty="0" err="1"/>
              <a:t>diglib.library.vanderbilt.edu</a:t>
            </a:r>
            <a:r>
              <a:rPr lang="en-US" sz="1400" dirty="0"/>
              <a:t>/</a:t>
            </a:r>
            <a:r>
              <a:rPr lang="en-US" sz="1400" dirty="0" err="1"/>
              <a:t>diglib-fulldisplay.pl?SID</a:t>
            </a:r>
            <a:r>
              <a:rPr lang="en-US" sz="1400" dirty="0"/>
              <a:t>=20211201175783351&amp;code=</a:t>
            </a:r>
            <a:r>
              <a:rPr lang="en-US" sz="1400" dirty="0" err="1"/>
              <a:t>act&amp;RC</a:t>
            </a:r>
            <a:r>
              <a:rPr lang="en-US" sz="1400" dirty="0"/>
              <a:t>=51542&amp;Row=1</a:t>
            </a:r>
          </a:p>
          <a:p>
            <a:pPr>
              <a:buNone/>
            </a:pPr>
            <a:endParaRPr lang="en-US" sz="14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6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248400"/>
            <a:ext cx="8763000" cy="338554"/>
          </a:xfrm>
          <a:prstGeom prst="rect">
            <a:avLst/>
          </a:prstGeom>
          <a:noFill/>
        </p:spPr>
        <p:txBody>
          <a:bodyPr wrap="square" rtlCol="0">
            <a:spAutoFit/>
          </a:bodyPr>
          <a:lstStyle/>
          <a:p>
            <a:pPr algn="ctr"/>
            <a:r>
              <a:rPr lang="en-US" sz="1600" dirty="0">
                <a:solidFill>
                  <a:schemeClr val="tx1">
                    <a:lumMod val="95000"/>
                  </a:schemeClr>
                </a:solidFill>
              </a:rPr>
              <a:t>The Flood, John August Swanson, 1974</a:t>
            </a:r>
          </a:p>
        </p:txBody>
      </p:sp>
      <p:pic>
        <p:nvPicPr>
          <p:cNvPr id="4" name="Picture 3" descr="Swanson-Noah_BuildingTheAr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212" y="0"/>
            <a:ext cx="6219577" cy="6040764"/>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895600"/>
            <a:ext cx="6858000" cy="1200329"/>
          </a:xfrm>
          <a:prstGeom prst="rect">
            <a:avLst/>
          </a:prstGeom>
        </p:spPr>
        <p:txBody>
          <a:bodyPr wrap="square">
            <a:spAutoFit/>
          </a:bodyPr>
          <a:lstStyle/>
          <a:p>
            <a:r>
              <a:rPr lang="en-US" sz="3600" dirty="0"/>
              <a:t>And the waters swelled on the earth for one hundred fifty days.</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Genesis 7:24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562600"/>
            <a:ext cx="2590800" cy="1107996"/>
          </a:xfrm>
          <a:prstGeom prst="rect">
            <a:avLst/>
          </a:prstGeom>
          <a:noFill/>
        </p:spPr>
        <p:txBody>
          <a:bodyPr wrap="square" rtlCol="0">
            <a:spAutoFit/>
          </a:bodyPr>
          <a:lstStyle/>
          <a:p>
            <a:pPr algn="ctr"/>
            <a:r>
              <a:rPr lang="en-US" sz="1600" dirty="0">
                <a:solidFill>
                  <a:schemeClr val="tx1">
                    <a:lumMod val="95000"/>
                  </a:schemeClr>
                </a:solidFill>
              </a:rPr>
              <a:t>Noah’s Ark</a:t>
            </a:r>
          </a:p>
          <a:p>
            <a:pPr algn="ctr"/>
            <a:endParaRPr lang="en-US" sz="1600" dirty="0">
              <a:solidFill>
                <a:schemeClr val="tx1">
                  <a:lumMod val="95000"/>
                </a:schemeClr>
              </a:solidFill>
            </a:endParaRPr>
          </a:p>
          <a:p>
            <a:pPr algn="ctr"/>
            <a:r>
              <a:rPr lang="en-US" sz="1600" dirty="0">
                <a:solidFill>
                  <a:schemeClr val="tx1">
                    <a:lumMod val="95000"/>
                  </a:schemeClr>
                </a:solidFill>
              </a:rPr>
              <a:t>Getty Center</a:t>
            </a:r>
          </a:p>
          <a:p>
            <a:pPr algn="ctr"/>
            <a:r>
              <a:rPr lang="en-US" sz="1600" dirty="0">
                <a:solidFill>
                  <a:schemeClr val="tx1">
                    <a:lumMod val="95000"/>
                  </a:schemeClr>
                </a:solidFill>
              </a:rPr>
              <a:t>15</a:t>
            </a:r>
            <a:r>
              <a:rPr lang="en-US" sz="1600" baseline="30000" dirty="0">
                <a:solidFill>
                  <a:schemeClr val="tx1">
                    <a:lumMod val="95000"/>
                  </a:schemeClr>
                </a:solidFill>
              </a:rPr>
              <a:t>th</a:t>
            </a:r>
            <a:r>
              <a:rPr lang="en-US" sz="1600" dirty="0">
                <a:solidFill>
                  <a:schemeClr val="tx1">
                    <a:lumMod val="95000"/>
                  </a:schemeClr>
                </a:solidFill>
              </a:rPr>
              <a:t> century</a:t>
            </a:r>
            <a:endParaRPr lang="en-US" dirty="0">
              <a:solidFill>
                <a:schemeClr val="tx1">
                  <a:lumMod val="95000"/>
                </a:schemeClr>
              </a:solidFill>
            </a:endParaRPr>
          </a:p>
        </p:txBody>
      </p:sp>
      <p:pic>
        <p:nvPicPr>
          <p:cNvPr id="2" name="Picture 1" descr="arkcmnhio6892tygd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0"/>
            <a:ext cx="4812632"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590800"/>
            <a:ext cx="7086600" cy="1754327"/>
          </a:xfrm>
          <a:prstGeom prst="rect">
            <a:avLst/>
          </a:prstGeom>
        </p:spPr>
        <p:txBody>
          <a:bodyPr wrap="square">
            <a:spAutoFit/>
          </a:bodyPr>
          <a:lstStyle/>
          <a:p>
            <a:r>
              <a:rPr lang="en-US" sz="3600" dirty="0"/>
              <a:t>Then God said to Noah, “Go out of the ark, you and your wife, and your sons and your sons’ wives with you.</a:t>
            </a: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Genesis 8:15-16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096000"/>
            <a:ext cx="8801100" cy="369332"/>
          </a:xfrm>
          <a:prstGeom prst="rect">
            <a:avLst/>
          </a:prstGeom>
          <a:noFill/>
        </p:spPr>
        <p:txBody>
          <a:bodyPr wrap="square" rtlCol="0">
            <a:spAutoFit/>
          </a:bodyPr>
          <a:lstStyle/>
          <a:p>
            <a:pPr algn="ctr"/>
            <a:r>
              <a:rPr lang="en-US" dirty="0">
                <a:solidFill>
                  <a:schemeClr val="tx1">
                    <a:lumMod val="95000"/>
                  </a:schemeClr>
                </a:solidFill>
              </a:rPr>
              <a:t>Noah’s Ark on the Mount Ararat, Simon de </a:t>
            </a:r>
            <a:r>
              <a:rPr lang="en-US" dirty="0" err="1">
                <a:solidFill>
                  <a:schemeClr val="tx1">
                    <a:lumMod val="95000"/>
                  </a:schemeClr>
                </a:solidFill>
              </a:rPr>
              <a:t>Myle</a:t>
            </a:r>
            <a:r>
              <a:rPr lang="en-US" dirty="0">
                <a:solidFill>
                  <a:schemeClr val="tx1">
                    <a:lumMod val="95000"/>
                  </a:schemeClr>
                </a:solidFill>
              </a:rPr>
              <a:t>, 1570</a:t>
            </a:r>
          </a:p>
        </p:txBody>
      </p:sp>
      <p:pic>
        <p:nvPicPr>
          <p:cNvPr id="2" name="Picture 1" descr="arknn5vu37dt6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803" y="0"/>
            <a:ext cx="7474395" cy="58674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438400"/>
            <a:ext cx="6934200" cy="1754327"/>
          </a:xfrm>
          <a:prstGeom prst="rect">
            <a:avLst/>
          </a:prstGeom>
        </p:spPr>
        <p:txBody>
          <a:bodyPr wrap="square">
            <a:spAutoFit/>
          </a:bodyPr>
          <a:lstStyle/>
          <a:p>
            <a:r>
              <a:rPr lang="en-US" sz="3600" dirty="0"/>
              <a:t>“Be still, and know that I am God! I am exalted among the nations, I am exalted in the earth.”</a:t>
            </a:r>
            <a:endParaRPr lang="en-US" sz="3600" dirty="0">
              <a:cs typeface="Arial" pitchFamily="34" charset="0"/>
            </a:endParaRPr>
          </a:p>
        </p:txBody>
      </p:sp>
      <p:sp>
        <p:nvSpPr>
          <p:cNvPr id="5" name="TextBox 4"/>
          <p:cNvSpPr txBox="1"/>
          <p:nvPr/>
        </p:nvSpPr>
        <p:spPr>
          <a:xfrm>
            <a:off x="5715000" y="4572001"/>
            <a:ext cx="3352800" cy="461665"/>
          </a:xfrm>
          <a:prstGeom prst="rect">
            <a:avLst/>
          </a:prstGeom>
          <a:noFill/>
        </p:spPr>
        <p:txBody>
          <a:bodyPr wrap="square" rtlCol="0">
            <a:spAutoFit/>
          </a:bodyPr>
          <a:lstStyle/>
          <a:p>
            <a:pPr algn="ctr"/>
            <a:r>
              <a:rPr lang="en-US" sz="2400" dirty="0">
                <a:solidFill>
                  <a:schemeClr val="tx1">
                    <a:lumMod val="95000"/>
                  </a:schemeClr>
                </a:solidFill>
              </a:rPr>
              <a:t>Psalm 46:10</a:t>
            </a:r>
          </a:p>
        </p:txBody>
      </p:sp>
    </p:spTree>
    <p:extLst>
      <p:ext uri="{BB962C8B-B14F-4D97-AF65-F5344CB8AC3E}">
        <p14:creationId xmlns:p14="http://schemas.microsoft.com/office/powerpoint/2010/main" val="2368290017"/>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Sunset sets the sky ablaze at South Dakota’s Waubay National Wildlife Refuge, Spencer </a:t>
            </a:r>
            <a:r>
              <a:rPr lang="en-US" sz="1600" dirty="0" err="1">
                <a:solidFill>
                  <a:schemeClr val="tx1">
                    <a:lumMod val="95000"/>
                  </a:schemeClr>
                </a:solidFill>
              </a:rPr>
              <a:t>Neuharth</a:t>
            </a:r>
            <a:endParaRPr lang="en-US" dirty="0">
              <a:solidFill>
                <a:schemeClr val="tx1">
                  <a:lumMod val="95000"/>
                </a:schemeClr>
              </a:solidFill>
            </a:endParaRPr>
          </a:p>
        </p:txBody>
      </p:sp>
      <p:pic>
        <p:nvPicPr>
          <p:cNvPr id="3" name="Picture 2" descr="ACT01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232" y="0"/>
            <a:ext cx="7881536" cy="5911152"/>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663</TotalTime>
  <Words>731</Words>
  <Application>Microsoft Office PowerPoint</Application>
  <PresentationFormat>Widescreen</PresentationFormat>
  <Paragraphs>65</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Second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197</cp:revision>
  <dcterms:created xsi:type="dcterms:W3CDTF">2016-08-31T16:46:43Z</dcterms:created>
  <dcterms:modified xsi:type="dcterms:W3CDTF">2022-09-26T21:48:16Z</dcterms:modified>
</cp:coreProperties>
</file>