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408" r:id="rId7"/>
    <p:sldId id="409" r:id="rId8"/>
    <p:sldId id="385" r:id="rId9"/>
    <p:sldId id="386" r:id="rId10"/>
    <p:sldId id="387" r:id="rId11"/>
    <p:sldId id="388" r:id="rId12"/>
    <p:sldId id="412" r:id="rId13"/>
    <p:sldId id="389" r:id="rId14"/>
    <p:sldId id="410" r:id="rId15"/>
    <p:sldId id="390" r:id="rId16"/>
    <p:sldId id="391" r:id="rId17"/>
    <p:sldId id="392" r:id="rId18"/>
    <p:sldId id="393" r:id="rId19"/>
    <p:sldId id="394" r:id="rId20"/>
    <p:sldId id="395" r:id="rId21"/>
    <p:sldId id="396" r:id="rId22"/>
    <p:sldId id="397" r:id="rId23"/>
    <p:sldId id="400"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2C5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878"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286514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143109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12</a:t>
            </a:fld>
            <a:endParaRPr lang="en-US"/>
          </a:p>
        </p:txBody>
      </p:sp>
    </p:spTree>
    <p:extLst>
      <p:ext uri="{BB962C8B-B14F-4D97-AF65-F5344CB8AC3E}">
        <p14:creationId xmlns:p14="http://schemas.microsoft.com/office/powerpoint/2010/main" val="375458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1520122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1000" b="-3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47800"/>
            <a:ext cx="8991600" cy="1752600"/>
          </a:xfrm>
        </p:spPr>
        <p:txBody>
          <a:bodyPr>
            <a:noAutofit/>
          </a:bodyPr>
          <a:lstStyle/>
          <a:p>
            <a:r>
              <a:rPr lang="en-US" sz="8000">
                <a:solidFill>
                  <a:schemeClr val="bg1"/>
                </a:solidFill>
              </a:rPr>
              <a:t>Twenty-Third </a:t>
            </a:r>
            <a:r>
              <a:rPr lang="en-US" sz="8000" dirty="0">
                <a:solidFill>
                  <a:schemeClr val="bg1"/>
                </a:solidFill>
              </a:rPr>
              <a:t>Sunday after Pentecost</a:t>
            </a:r>
          </a:p>
        </p:txBody>
      </p:sp>
      <p:sp>
        <p:nvSpPr>
          <p:cNvPr id="3" name="Subtitle 2"/>
          <p:cNvSpPr>
            <a:spLocks noGrp="1"/>
          </p:cNvSpPr>
          <p:nvPr>
            <p:ph type="subTitle" idx="1"/>
          </p:nvPr>
        </p:nvSpPr>
        <p:spPr>
          <a:xfrm>
            <a:off x="2819400" y="4191000"/>
            <a:ext cx="6400800" cy="838200"/>
          </a:xfrm>
        </p:spPr>
        <p:txBody>
          <a:bodyPr>
            <a:normAutofit lnSpcReduction="10000"/>
          </a:bodyPr>
          <a:lstStyle/>
          <a:p>
            <a:r>
              <a:rPr lang="en-US" sz="5400" i="1" dirty="0">
                <a:solidFill>
                  <a:schemeClr val="bg1"/>
                </a:solidFill>
              </a:rPr>
              <a:t>Year A</a:t>
            </a:r>
          </a:p>
        </p:txBody>
      </p:sp>
      <p:sp>
        <p:nvSpPr>
          <p:cNvPr id="4" name="Rectangle 3"/>
          <p:cNvSpPr/>
          <p:nvPr/>
        </p:nvSpPr>
        <p:spPr>
          <a:xfrm>
            <a:off x="1524000" y="5903894"/>
            <a:ext cx="9144000" cy="954107"/>
          </a:xfrm>
          <a:prstGeom prst="rect">
            <a:avLst/>
          </a:prstGeom>
          <a:solidFill>
            <a:srgbClr val="272C52">
              <a:alpha val="70000"/>
            </a:srgbClr>
          </a:solidFill>
        </p:spPr>
        <p:txBody>
          <a:bodyPr wrap="square">
            <a:spAutoFit/>
          </a:bodyPr>
          <a:lstStyle/>
          <a:p>
            <a:pPr algn="ctr"/>
            <a:r>
              <a:rPr lang="en-US" sz="2800" dirty="0"/>
              <a:t>Joshua 3:7-17 and Psalm 107:1-7, 33-37  •  Micah 3:5-12 and Psalm 43  •  1 Thessalonians 2:9-13  •  Matthew 23:1-12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2057400"/>
            <a:ext cx="7467600" cy="1754326"/>
          </a:xfrm>
          <a:prstGeom prst="rect">
            <a:avLst/>
          </a:prstGeom>
        </p:spPr>
        <p:txBody>
          <a:bodyPr wrap="square">
            <a:spAutoFit/>
          </a:bodyPr>
          <a:lstStyle/>
          <a:p>
            <a:r>
              <a:rPr lang="en-US" sz="3600" dirty="0"/>
              <a:t>Then I will go to the altar of God, to God my exceeding joy; and I will praise you with the harp, O God, my God.</a:t>
            </a:r>
            <a:endParaRPr lang="en-US" sz="3600" dirty="0">
              <a:cs typeface="Arial" pitchFamily="34" charset="0"/>
            </a:endParaRPr>
          </a:p>
        </p:txBody>
      </p:sp>
      <p:sp>
        <p:nvSpPr>
          <p:cNvPr id="5" name="TextBox 4"/>
          <p:cNvSpPr txBox="1"/>
          <p:nvPr/>
        </p:nvSpPr>
        <p:spPr>
          <a:xfrm>
            <a:off x="56388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43:4</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82162"/>
            <a:ext cx="2514600" cy="1323439"/>
          </a:xfrm>
          <a:prstGeom prst="rect">
            <a:avLst/>
          </a:prstGeom>
          <a:noFill/>
        </p:spPr>
        <p:txBody>
          <a:bodyPr wrap="square" rtlCol="0">
            <a:spAutoFit/>
          </a:bodyPr>
          <a:lstStyle/>
          <a:p>
            <a:pPr algn="ctr"/>
            <a:r>
              <a:rPr lang="en-US" sz="1600" dirty="0">
                <a:solidFill>
                  <a:schemeClr val="tx1">
                    <a:lumMod val="95000"/>
                  </a:schemeClr>
                </a:solidFill>
              </a:rPr>
              <a:t>King David Plays the Harp</a:t>
            </a:r>
          </a:p>
          <a:p>
            <a:pPr algn="ctr"/>
            <a:endParaRPr lang="en-US" sz="1600" dirty="0">
              <a:solidFill>
                <a:schemeClr val="tx1">
                  <a:lumMod val="95000"/>
                </a:schemeClr>
              </a:solidFill>
            </a:endParaRPr>
          </a:p>
          <a:p>
            <a:pPr algn="ctr"/>
            <a:r>
              <a:rPr lang="en-US" sz="1600" dirty="0">
                <a:solidFill>
                  <a:schemeClr val="tx1">
                    <a:lumMod val="95000"/>
                  </a:schemeClr>
                </a:solidFill>
              </a:rPr>
              <a:t>Gerard van </a:t>
            </a:r>
            <a:r>
              <a:rPr lang="en-US" sz="1600" dirty="0" err="1">
                <a:solidFill>
                  <a:schemeClr val="tx1">
                    <a:lumMod val="95000"/>
                  </a:schemeClr>
                </a:solidFill>
              </a:rPr>
              <a:t>Honthorst</a:t>
            </a:r>
            <a:endParaRPr lang="en-US" sz="1600" dirty="0">
              <a:solidFill>
                <a:schemeClr val="tx1">
                  <a:lumMod val="95000"/>
                </a:schemeClr>
              </a:solidFill>
            </a:endParaRPr>
          </a:p>
          <a:p>
            <a:pPr algn="ctr"/>
            <a:r>
              <a:rPr lang="en-US" sz="1600" dirty="0" err="1">
                <a:solidFill>
                  <a:schemeClr val="tx1">
                    <a:lumMod val="95000"/>
                  </a:schemeClr>
                </a:solidFill>
              </a:rPr>
              <a:t>Centraal</a:t>
            </a:r>
            <a:r>
              <a:rPr lang="en-US" sz="1600" dirty="0">
                <a:solidFill>
                  <a:schemeClr val="tx1">
                    <a:lumMod val="95000"/>
                  </a:schemeClr>
                </a:solidFill>
              </a:rPr>
              <a:t> Museum</a:t>
            </a:r>
          </a:p>
          <a:p>
            <a:pPr algn="ctr"/>
            <a:r>
              <a:rPr lang="en-US" sz="1600" dirty="0">
                <a:solidFill>
                  <a:schemeClr val="tx1">
                    <a:lumMod val="95000"/>
                  </a:schemeClr>
                </a:solidFill>
              </a:rPr>
              <a:t>Utrecht, Netherlands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2842" y="0"/>
            <a:ext cx="5491758"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0" y="5334001"/>
            <a:ext cx="2514600" cy="1323439"/>
          </a:xfrm>
          <a:prstGeom prst="rect">
            <a:avLst/>
          </a:prstGeom>
          <a:noFill/>
        </p:spPr>
        <p:txBody>
          <a:bodyPr wrap="square" rtlCol="0">
            <a:spAutoFit/>
          </a:bodyPr>
          <a:lstStyle/>
          <a:p>
            <a:pPr algn="ctr"/>
            <a:r>
              <a:rPr lang="en-US" sz="1600" dirty="0">
                <a:solidFill>
                  <a:schemeClr val="tx1">
                    <a:lumMod val="95000"/>
                  </a:schemeClr>
                </a:solidFill>
              </a:rPr>
              <a:t>Deborah – In Tune</a:t>
            </a:r>
          </a:p>
          <a:p>
            <a:pPr algn="ctr"/>
            <a:endParaRPr lang="en-US" sz="1600" dirty="0">
              <a:solidFill>
                <a:schemeClr val="tx1">
                  <a:lumMod val="95000"/>
                </a:schemeClr>
              </a:solidFill>
            </a:endParaRPr>
          </a:p>
          <a:p>
            <a:pPr algn="ctr"/>
            <a:r>
              <a:rPr lang="en-US" sz="1600" dirty="0">
                <a:solidFill>
                  <a:schemeClr val="tx1">
                    <a:lumMod val="95000"/>
                  </a:schemeClr>
                </a:solidFill>
              </a:rPr>
              <a:t>Lauren Wright Pittman, Sanctified Art</a:t>
            </a:r>
          </a:p>
          <a:p>
            <a:pPr algn="ct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6CC016CE-3AB2-4C34-B54F-9710451409FF}"/>
              </a:ext>
            </a:extLst>
          </p:cNvPr>
          <p:cNvPicPr>
            <a:picLocks noChangeAspect="1"/>
          </p:cNvPicPr>
          <p:nvPr/>
        </p:nvPicPr>
        <p:blipFill>
          <a:blip r:embed="rId3"/>
          <a:stretch>
            <a:fillRect/>
          </a:stretch>
        </p:blipFill>
        <p:spPr>
          <a:xfrm>
            <a:off x="4800600" y="1143000"/>
            <a:ext cx="2819400" cy="3524250"/>
          </a:xfrm>
          <a:prstGeom prst="rect">
            <a:avLst/>
          </a:prstGeom>
        </p:spPr>
      </p:pic>
    </p:spTree>
    <p:extLst>
      <p:ext uri="{BB962C8B-B14F-4D97-AF65-F5344CB8AC3E}">
        <p14:creationId xmlns:p14="http://schemas.microsoft.com/office/powerpoint/2010/main" val="2171681718"/>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81200"/>
            <a:ext cx="7467600" cy="2308324"/>
          </a:xfrm>
          <a:prstGeom prst="rect">
            <a:avLst/>
          </a:prstGeom>
        </p:spPr>
        <p:txBody>
          <a:bodyPr wrap="square">
            <a:spAutoFit/>
          </a:bodyPr>
          <a:lstStyle/>
          <a:p>
            <a:r>
              <a:rPr lang="en-US" sz="3600" dirty="0"/>
              <a:t>… we dealt with each one of you like a father with his children, urging and encouraging you and pleading that you lead a life worthy of God …</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1 Thessalonians 2:11-12a</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19300" y="5874604"/>
            <a:ext cx="8153400" cy="830997"/>
          </a:xfrm>
          <a:prstGeom prst="rect">
            <a:avLst/>
          </a:prstGeom>
          <a:noFill/>
        </p:spPr>
        <p:txBody>
          <a:bodyPr wrap="square" rtlCol="0">
            <a:spAutoFit/>
          </a:bodyPr>
          <a:lstStyle/>
          <a:p>
            <a:pPr algn="ct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Thankful  --  Henry </a:t>
            </a:r>
            <a:r>
              <a:rPr lang="en-US" sz="1600" dirty="0" err="1">
                <a:solidFill>
                  <a:schemeClr val="tx1">
                    <a:lumMod val="95000"/>
                  </a:schemeClr>
                </a:solidFill>
              </a:rPr>
              <a:t>Ossawa</a:t>
            </a:r>
            <a:r>
              <a:rPr lang="en-US" sz="1600" dirty="0">
                <a:solidFill>
                  <a:schemeClr val="tx1">
                    <a:lumMod val="95000"/>
                  </a:schemeClr>
                </a:solidFill>
              </a:rPr>
              <a:t> Tanner</a:t>
            </a:r>
          </a:p>
        </p:txBody>
      </p:sp>
      <p:pic>
        <p:nvPicPr>
          <p:cNvPr id="3" name="Picture 2">
            <a:extLst>
              <a:ext uri="{FF2B5EF4-FFF2-40B4-BE49-F238E27FC236}">
                <a16:creationId xmlns:a16="http://schemas.microsoft.com/office/drawing/2014/main" id="{D2FAB2C0-D4B5-4297-AD03-0AA24B889CB4}"/>
              </a:ext>
            </a:extLst>
          </p:cNvPr>
          <p:cNvPicPr>
            <a:picLocks noChangeAspect="1"/>
          </p:cNvPicPr>
          <p:nvPr/>
        </p:nvPicPr>
        <p:blipFill>
          <a:blip r:embed="rId2"/>
          <a:stretch>
            <a:fillRect/>
          </a:stretch>
        </p:blipFill>
        <p:spPr>
          <a:xfrm>
            <a:off x="2133601" y="0"/>
            <a:ext cx="7947091" cy="6248400"/>
          </a:xfrm>
          <a:prstGeom prst="rect">
            <a:avLst/>
          </a:prstGeom>
        </p:spPr>
      </p:pic>
    </p:spTree>
    <p:extLst>
      <p:ext uri="{BB962C8B-B14F-4D97-AF65-F5344CB8AC3E}">
        <p14:creationId xmlns:p14="http://schemas.microsoft.com/office/powerpoint/2010/main" val="2076470809"/>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382162"/>
            <a:ext cx="2667000" cy="1323439"/>
          </a:xfrm>
          <a:prstGeom prst="rect">
            <a:avLst/>
          </a:prstGeom>
          <a:noFill/>
        </p:spPr>
        <p:txBody>
          <a:bodyPr wrap="square" rtlCol="0">
            <a:spAutoFit/>
          </a:bodyPr>
          <a:lstStyle/>
          <a:p>
            <a:pPr algn="ctr"/>
            <a:r>
              <a:rPr lang="en-US" sz="1600" dirty="0">
                <a:solidFill>
                  <a:schemeClr val="tx1">
                    <a:lumMod val="95000"/>
                  </a:schemeClr>
                </a:solidFill>
              </a:rPr>
              <a:t>Joseph and the Christ Child</a:t>
            </a:r>
          </a:p>
          <a:p>
            <a:pPr algn="ctr"/>
            <a:endParaRPr lang="en-US" sz="1600" dirty="0">
              <a:solidFill>
                <a:schemeClr val="tx1">
                  <a:lumMod val="95000"/>
                </a:schemeClr>
              </a:solidFill>
            </a:endParaRPr>
          </a:p>
          <a:p>
            <a:pPr algn="ctr"/>
            <a:r>
              <a:rPr lang="en-US" sz="1600" dirty="0">
                <a:solidFill>
                  <a:schemeClr val="tx1">
                    <a:lumMod val="95000"/>
                  </a:schemeClr>
                </a:solidFill>
              </a:rPr>
              <a:t>Guido Reni</a:t>
            </a:r>
          </a:p>
          <a:p>
            <a:pPr algn="ctr"/>
            <a:r>
              <a:rPr lang="en-US" sz="1600" dirty="0">
                <a:solidFill>
                  <a:schemeClr val="tx1">
                    <a:lumMod val="95000"/>
                  </a:schemeClr>
                </a:solidFill>
              </a:rPr>
              <a:t>Museum of Fine Arts</a:t>
            </a:r>
          </a:p>
          <a:p>
            <a:pPr algn="ctr"/>
            <a:r>
              <a:rPr lang="en-US" sz="1600" dirty="0">
                <a:solidFill>
                  <a:schemeClr val="tx1">
                    <a:lumMod val="95000"/>
                  </a:schemeClr>
                </a:solidFill>
              </a:rPr>
              <a:t>Houston, TX</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1" y="0"/>
            <a:ext cx="5620941"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905000"/>
            <a:ext cx="7467600" cy="2308324"/>
          </a:xfrm>
          <a:prstGeom prst="rect">
            <a:avLst/>
          </a:prstGeom>
        </p:spPr>
        <p:txBody>
          <a:bodyPr wrap="square">
            <a:spAutoFit/>
          </a:bodyPr>
          <a:lstStyle/>
          <a:p>
            <a:r>
              <a:rPr lang="en-US" sz="3600" dirty="0"/>
              <a:t>They tie up heavy burdens, hard to bear, and lay them on the shoulders of others; but they themselves are unwilling to lift a finger to move them.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23:4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0184" y="6227834"/>
            <a:ext cx="8763000" cy="615553"/>
          </a:xfrm>
          <a:prstGeom prst="rect">
            <a:avLst/>
          </a:prstGeom>
          <a:noFill/>
        </p:spPr>
        <p:txBody>
          <a:bodyPr wrap="square" rtlCol="0">
            <a:spAutoFit/>
          </a:bodyPr>
          <a:lstStyle/>
          <a:p>
            <a:pPr algn="ctr"/>
            <a:r>
              <a:rPr lang="en-US" sz="1600" dirty="0">
                <a:solidFill>
                  <a:schemeClr val="tx1">
                    <a:lumMod val="95000"/>
                  </a:schemeClr>
                </a:solidFill>
              </a:rPr>
              <a:t>Miners and Women Carrying Sacks -- Bearers of the Burden</a:t>
            </a:r>
          </a:p>
          <a:p>
            <a:pPr algn="ctr"/>
            <a:r>
              <a:rPr lang="en-US" sz="1600" dirty="0">
                <a:solidFill>
                  <a:schemeClr val="tx1">
                    <a:lumMod val="95000"/>
                  </a:schemeClr>
                </a:solidFill>
              </a:rPr>
              <a:t>Vincent van Gogh, </a:t>
            </a:r>
            <a:r>
              <a:rPr lang="en-US" sz="1600" dirty="0" err="1">
                <a:solidFill>
                  <a:schemeClr val="tx1">
                    <a:lumMod val="95000"/>
                  </a:schemeClr>
                </a:solidFill>
              </a:rPr>
              <a:t>Kroller</a:t>
            </a:r>
            <a:r>
              <a:rPr lang="en-US" sz="1600" dirty="0">
                <a:solidFill>
                  <a:schemeClr val="tx1">
                    <a:lumMod val="95000"/>
                  </a:schemeClr>
                </a:solidFill>
              </a:rPr>
              <a:t>-Muller Museum, </a:t>
            </a:r>
            <a:r>
              <a:rPr lang="en-US" sz="1600" dirty="0" err="1">
                <a:solidFill>
                  <a:schemeClr val="tx1">
                    <a:lumMod val="95000"/>
                  </a:schemeClr>
                </a:solidFill>
              </a:rPr>
              <a:t>Otterlo</a:t>
            </a:r>
            <a:r>
              <a:rPr lang="en-US" sz="1600" dirty="0">
                <a:solidFill>
                  <a:schemeClr val="tx1">
                    <a:lumMod val="95000"/>
                  </a:schemeClr>
                </a:solidFill>
              </a:rPr>
              <a:t>, Netherlands</a:t>
            </a:r>
            <a:r>
              <a:rPr lang="en-US" dirty="0">
                <a:solidFill>
                  <a:schemeClr val="tx1">
                    <a:lumMod val="95000"/>
                  </a:schemeClr>
                </a:solidFill>
              </a:rPr>
              <a:t>  </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05000" y="76200"/>
            <a:ext cx="8373368" cy="6096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362201"/>
            <a:ext cx="6781800" cy="1200329"/>
          </a:xfrm>
          <a:prstGeom prst="rect">
            <a:avLst/>
          </a:prstGeom>
        </p:spPr>
        <p:txBody>
          <a:bodyPr wrap="square">
            <a:spAutoFit/>
          </a:bodyPr>
          <a:lstStyle/>
          <a:p>
            <a:r>
              <a:rPr lang="en-US" sz="3600" dirty="0"/>
              <a:t>They do all their deeds to be seen by others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23:5a</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4965918"/>
            <a:ext cx="2209800" cy="1815882"/>
          </a:xfrm>
          <a:prstGeom prst="rect">
            <a:avLst/>
          </a:prstGeom>
          <a:noFill/>
        </p:spPr>
        <p:txBody>
          <a:bodyPr wrap="square" rtlCol="0">
            <a:spAutoFit/>
          </a:bodyPr>
          <a:lstStyle/>
          <a:p>
            <a:pPr algn="ctr"/>
            <a:r>
              <a:rPr lang="en-US" sz="1600" dirty="0">
                <a:solidFill>
                  <a:schemeClr val="tx1">
                    <a:lumMod val="95000"/>
                  </a:schemeClr>
                </a:solidFill>
              </a:rPr>
              <a:t>The Pharisee and the Publican</a:t>
            </a:r>
          </a:p>
          <a:p>
            <a:pPr algn="ct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 John Everett Millais Tate Britain, London, England</a:t>
            </a:r>
          </a:p>
        </p:txBody>
      </p:sp>
      <p:pic>
        <p:nvPicPr>
          <p:cNvPr id="2" name="Picture 1"/>
          <p:cNvPicPr>
            <a:picLocks noChangeAspect="1"/>
          </p:cNvPicPr>
          <p:nvPr/>
        </p:nvPicPr>
        <p:blipFill>
          <a:blip r:embed="rId2"/>
          <a:stretch>
            <a:fillRect/>
          </a:stretch>
        </p:blipFill>
        <p:spPr>
          <a:xfrm>
            <a:off x="4572000" y="152400"/>
            <a:ext cx="5181600" cy="6632448"/>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1905000"/>
            <a:ext cx="7696200" cy="2308324"/>
          </a:xfrm>
          <a:prstGeom prst="rect">
            <a:avLst/>
          </a:prstGeom>
        </p:spPr>
        <p:txBody>
          <a:bodyPr wrap="square">
            <a:spAutoFit/>
          </a:bodyPr>
          <a:lstStyle/>
          <a:p>
            <a:r>
              <a:rPr lang="en-US" sz="3600" dirty="0"/>
              <a:t>… the priests who bore the ark of the covenant of the LORD … stood on dry ground in the middle of the Jordan, until the entire nation finished crossing …</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Joshua 3:17b</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286000"/>
            <a:ext cx="6553200" cy="1754326"/>
          </a:xfrm>
          <a:prstGeom prst="rect">
            <a:avLst/>
          </a:prstGeom>
        </p:spPr>
        <p:txBody>
          <a:bodyPr wrap="square">
            <a:spAutoFit/>
          </a:bodyPr>
          <a:lstStyle/>
          <a:p>
            <a:r>
              <a:rPr lang="en-US" sz="3600" dirty="0"/>
              <a:t>The greatest among you will be your servant.</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23:11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1" y="5382162"/>
            <a:ext cx="1792751" cy="1323439"/>
          </a:xfrm>
          <a:prstGeom prst="rect">
            <a:avLst/>
          </a:prstGeom>
          <a:noFill/>
        </p:spPr>
        <p:txBody>
          <a:bodyPr wrap="square" rtlCol="0">
            <a:spAutoFit/>
          </a:bodyPr>
          <a:lstStyle/>
          <a:p>
            <a:pPr algn="ctr"/>
            <a:r>
              <a:rPr lang="en-US" sz="1600" dirty="0">
                <a:solidFill>
                  <a:schemeClr val="tx1">
                    <a:lumMod val="95000"/>
                  </a:schemeClr>
                </a:solidFill>
              </a:rPr>
              <a:t>Saint Francis of Assisi Church</a:t>
            </a:r>
          </a:p>
          <a:p>
            <a:pPr algn="ctr"/>
            <a:endParaRPr lang="en-US" sz="1600" dirty="0">
              <a:solidFill>
                <a:schemeClr val="tx1">
                  <a:lumMod val="95000"/>
                </a:schemeClr>
              </a:solidFill>
            </a:endParaRPr>
          </a:p>
          <a:p>
            <a:pPr algn="ctr"/>
            <a:r>
              <a:rPr lang="en-US" sz="1600" dirty="0">
                <a:solidFill>
                  <a:schemeClr val="tx1">
                    <a:lumMod val="95000"/>
                  </a:schemeClr>
                </a:solidFill>
              </a:rPr>
              <a:t> </a:t>
            </a:r>
            <a:r>
              <a:rPr lang="en-US" sz="1600" dirty="0" err="1">
                <a:solidFill>
                  <a:schemeClr val="tx1">
                    <a:lumMod val="95000"/>
                  </a:schemeClr>
                </a:solidFill>
              </a:rPr>
              <a:t>Coyoacan</a:t>
            </a:r>
            <a:r>
              <a:rPr lang="en-US" sz="1600" dirty="0">
                <a:solidFill>
                  <a:schemeClr val="tx1">
                    <a:lumMod val="95000"/>
                  </a:schemeClr>
                </a:solidFill>
              </a:rPr>
              <a:t>, Federal District, Mexico</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02216" y="25400"/>
            <a:ext cx="6565784" cy="683260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133600"/>
            <a:ext cx="7467600" cy="2308324"/>
          </a:xfrm>
          <a:prstGeom prst="rect">
            <a:avLst/>
          </a:prstGeom>
        </p:spPr>
        <p:txBody>
          <a:bodyPr wrap="square">
            <a:spAutoFit/>
          </a:bodyPr>
          <a:lstStyle/>
          <a:p>
            <a:r>
              <a:rPr lang="en-US" sz="3600" dirty="0"/>
              <a:t>All who exalt themselves will be humbled, and all who humble themselves will be exalted.</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23:12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Plaque on  Wall, Convent of the Poor </a:t>
            </a:r>
            <a:r>
              <a:rPr lang="en-US" sz="1600" dirty="0" err="1">
                <a:solidFill>
                  <a:schemeClr val="tx1">
                    <a:lumMod val="95000"/>
                  </a:schemeClr>
                </a:solidFill>
              </a:rPr>
              <a:t>Clares</a:t>
            </a:r>
            <a:r>
              <a:rPr lang="en-US" sz="1600" dirty="0">
                <a:solidFill>
                  <a:schemeClr val="tx1">
                    <a:lumMod val="95000"/>
                  </a:schemeClr>
                </a:solidFill>
              </a:rPr>
              <a:t>, Santa Barbara, CA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5610" y="381000"/>
            <a:ext cx="7962791" cy="5739096"/>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r>
              <a:rPr lang="en-US" sz="1400" dirty="0"/>
              <a:t>https://www.flickr.com/photos/jewishtheologicalseminary/6796950913/ - Jewish Theological Seminary</a:t>
            </a:r>
          </a:p>
          <a:p>
            <a:pPr>
              <a:buNone/>
            </a:pPr>
            <a:r>
              <a:rPr lang="en-US" sz="1400" dirty="0"/>
              <a:t>http://</a:t>
            </a:r>
            <a:r>
              <a:rPr lang="en-US" sz="1400" dirty="0" err="1"/>
              <a:t>www.lewpstudio.com</a:t>
            </a:r>
            <a:r>
              <a:rPr lang="en-US" sz="1400" dirty="0"/>
              <a:t> - copyright by Lauren Wright Pittman</a:t>
            </a:r>
          </a:p>
          <a:p>
            <a:pPr>
              <a:buNone/>
            </a:pPr>
            <a:r>
              <a:rPr lang="en-US" sz="1400" dirty="0"/>
              <a:t>https://www.flickr.com/photos/taedc/22255563780/</a:t>
            </a:r>
          </a:p>
          <a:p>
            <a:pPr>
              <a:buNone/>
            </a:pPr>
            <a:r>
              <a:rPr lang="en-US" sz="1400" dirty="0"/>
              <a:t>https://www.flickr.com/photos/kpaulus/33504990674 - Kristine Paulus</a:t>
            </a:r>
          </a:p>
          <a:p>
            <a:pPr>
              <a:buNone/>
            </a:pPr>
            <a:r>
              <a:rPr lang="en-US" sz="1400" dirty="0"/>
              <a:t>https://www.flickr.com/photos/49576736@N08/9211994207 - </a:t>
            </a:r>
            <a:r>
              <a:rPr lang="en-US" sz="1400" dirty="0" err="1"/>
              <a:t>jonesytheteacher</a:t>
            </a:r>
            <a:endParaRPr lang="en-US" sz="1400" dirty="0"/>
          </a:p>
          <a:p>
            <a:pPr>
              <a:buNone/>
            </a:pPr>
            <a:r>
              <a:rPr lang="en-US" sz="1400" dirty="0"/>
              <a:t>https://commons.wikimedia.org/wiki/File:Gerard_van_Honthorst_-_King_David_Playing_the_Harp_-_Google_Art_Project.jpg</a:t>
            </a:r>
          </a:p>
          <a:p>
            <a:pPr>
              <a:buNone/>
            </a:pPr>
            <a:r>
              <a:rPr lang="en-US" sz="1400" dirty="0"/>
              <a:t>http://www.lewpstudio.com - copyright by Lauren Wright Pittman</a:t>
            </a:r>
          </a:p>
          <a:p>
            <a:pPr>
              <a:buNone/>
            </a:pPr>
            <a:r>
              <a:rPr lang="en-US" sz="1400" dirty="0"/>
              <a:t>https://commons.wikimedia.org/wiki/File:The_Thankful_Poor,_1894._Henry_Ossawa_Tanner.jpg</a:t>
            </a:r>
          </a:p>
          <a:p>
            <a:pPr>
              <a:buNone/>
            </a:pPr>
            <a:r>
              <a:rPr lang="en-US" sz="1400" dirty="0"/>
              <a:t>https://commons.wikimedia.org/wiki/File:Guido_Reni_-_Saint_Joseph_and_the_Christ_Child_-_Google_Art_Project.jpg</a:t>
            </a:r>
          </a:p>
          <a:p>
            <a:pPr>
              <a:buNone/>
            </a:pPr>
            <a:r>
              <a:rPr lang="en-US" sz="1400" dirty="0"/>
              <a:t>https://commons.wikimedia.org/wiki/File:Miners-women-carrying-sacks-the-bearers-of-the-burden-1881-_Brussels.jpg</a:t>
            </a:r>
          </a:p>
          <a:p>
            <a:pPr>
              <a:buNone/>
            </a:pPr>
            <a:r>
              <a:rPr lang="en-US" sz="1400" dirty="0"/>
              <a:t>https://commons.wikimedia.org/wiki/File:MillaisThe_Pharisee_and_the_publican_Tate.jpg</a:t>
            </a:r>
          </a:p>
          <a:p>
            <a:pPr>
              <a:buNone/>
            </a:pPr>
            <a:r>
              <a:rPr lang="en-US" sz="1400" dirty="0"/>
              <a:t>https://commons.wikimedia.org/wiki/File:Saint_Francis_of_Assisi_Church,_Coyoacan,_Federal_District,_Mexico009.jpg - Enrique López-Tamayo </a:t>
            </a:r>
            <a:r>
              <a:rPr lang="en-US" sz="1400" baseline="-25000" dirty="0" err="1"/>
              <a:t>Biosca</a:t>
            </a:r>
            <a:endParaRPr lang="en-US" sz="1400" baseline="-25000" dirty="0"/>
          </a:p>
          <a:p>
            <a:pPr>
              <a:buNone/>
            </a:pPr>
            <a:r>
              <a:rPr lang="en-US" sz="1400" dirty="0"/>
              <a:t>https://commons.wikimedia.org/wiki/File:Prayer_for_Peace_-_Flickr_-_brewbooks.jpg</a:t>
            </a:r>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5305962"/>
            <a:ext cx="2895600" cy="1323439"/>
          </a:xfrm>
          <a:prstGeom prst="rect">
            <a:avLst/>
          </a:prstGeom>
          <a:noFill/>
        </p:spPr>
        <p:txBody>
          <a:bodyPr wrap="square" rtlCol="0">
            <a:spAutoFit/>
          </a:bodyPr>
          <a:lstStyle/>
          <a:p>
            <a:pPr algn="ctr"/>
            <a:r>
              <a:rPr lang="en-US" sz="1600" dirty="0">
                <a:solidFill>
                  <a:schemeClr val="tx1">
                    <a:lumMod val="95000"/>
                  </a:schemeClr>
                </a:solidFill>
              </a:rPr>
              <a:t>Ark of the Covenant Bookplate</a:t>
            </a:r>
          </a:p>
          <a:p>
            <a:pPr algn="ctr"/>
            <a:endParaRPr lang="en-US" sz="1600" dirty="0">
              <a:solidFill>
                <a:schemeClr val="tx1">
                  <a:lumMod val="95000"/>
                </a:schemeClr>
              </a:solidFill>
            </a:endParaRPr>
          </a:p>
          <a:p>
            <a:pPr algn="ctr"/>
            <a:r>
              <a:rPr lang="en-US" sz="1600" dirty="0" err="1">
                <a:solidFill>
                  <a:schemeClr val="tx1">
                    <a:lumMod val="95000"/>
                  </a:schemeClr>
                </a:solidFill>
              </a:rPr>
              <a:t>Birnholz</a:t>
            </a:r>
            <a:r>
              <a:rPr lang="en-US" sz="1600" dirty="0">
                <a:solidFill>
                  <a:schemeClr val="tx1">
                    <a:lumMod val="95000"/>
                  </a:schemeClr>
                </a:solidFill>
              </a:rPr>
              <a:t> Collection,</a:t>
            </a:r>
          </a:p>
          <a:p>
            <a:pPr algn="ctr"/>
            <a:r>
              <a:rPr lang="en-US" sz="1600" dirty="0">
                <a:solidFill>
                  <a:schemeClr val="tx1">
                    <a:lumMod val="95000"/>
                  </a:schemeClr>
                </a:solidFill>
              </a:rPr>
              <a:t> Jewish Theological Seminary</a:t>
            </a:r>
          </a:p>
          <a:p>
            <a:pPr algn="ctr"/>
            <a:r>
              <a:rPr lang="en-US" sz="1600" dirty="0">
                <a:solidFill>
                  <a:schemeClr val="tx1">
                    <a:lumMod val="95000"/>
                  </a:schemeClr>
                </a:solidFill>
              </a:rPr>
              <a:t> New York, NY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5000" y="533400"/>
            <a:ext cx="3730140" cy="57912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7086600" cy="1200329"/>
          </a:xfrm>
          <a:prstGeom prst="rect">
            <a:avLst/>
          </a:prstGeom>
        </p:spPr>
        <p:txBody>
          <a:bodyPr wrap="square">
            <a:spAutoFit/>
          </a:bodyPr>
          <a:lstStyle/>
          <a:p>
            <a:r>
              <a:rPr lang="en-US" sz="3600" dirty="0"/>
              <a:t>And there he lets the hungry live, and they establish a town to live in …</a:t>
            </a:r>
          </a:p>
        </p:txBody>
      </p:sp>
      <p:sp>
        <p:nvSpPr>
          <p:cNvPr id="5" name="TextBox 4"/>
          <p:cNvSpPr txBox="1"/>
          <p:nvPr/>
        </p:nvSpPr>
        <p:spPr>
          <a:xfrm>
            <a:off x="58674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107:36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324600"/>
            <a:ext cx="9144000" cy="338554"/>
          </a:xfrm>
          <a:prstGeom prst="rect">
            <a:avLst/>
          </a:prstGeom>
          <a:noFill/>
        </p:spPr>
        <p:txBody>
          <a:bodyPr wrap="square" rtlCol="0">
            <a:spAutoFit/>
          </a:bodyPr>
          <a:lstStyle/>
          <a:p>
            <a:pPr algn="ctr"/>
            <a:r>
              <a:rPr lang="en-US" sz="1600" dirty="0">
                <a:solidFill>
                  <a:schemeClr val="tx1">
                    <a:lumMod val="95000"/>
                  </a:schemeClr>
                </a:solidFill>
              </a:rPr>
              <a:t>Ker Family Affordable Micro Homes for Veterans  -- </a:t>
            </a:r>
            <a:r>
              <a:rPr lang="en-US" sz="1600" dirty="0" err="1">
                <a:solidFill>
                  <a:schemeClr val="tx1">
                    <a:lumMod val="95000"/>
                  </a:schemeClr>
                </a:solidFill>
              </a:rPr>
              <a:t>Sorg</a:t>
            </a:r>
            <a:r>
              <a:rPr lang="en-US" sz="1600" dirty="0">
                <a:solidFill>
                  <a:schemeClr val="tx1">
                    <a:lumMod val="95000"/>
                  </a:schemeClr>
                </a:solidFill>
              </a:rPr>
              <a:t> Architects, Washington, DC</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535194"/>
            <a:ext cx="8007732" cy="533220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438400"/>
            <a:ext cx="7010400" cy="1219200"/>
          </a:xfrm>
          <a:prstGeom prst="rect">
            <a:avLst/>
          </a:prstGeom>
        </p:spPr>
        <p:txBody>
          <a:bodyPr wrap="square">
            <a:spAutoFit/>
          </a:bodyPr>
          <a:lstStyle/>
          <a:p>
            <a:r>
              <a:rPr lang="en-US" sz="3600" dirty="0"/>
              <a:t>… they sow fields, and plant vineyards, and get a fruitful yield. </a:t>
            </a:r>
            <a:endParaRPr lang="en-US" sz="3600" dirty="0">
              <a:cs typeface="Arial" pitchFamily="34" charset="0"/>
            </a:endParaRPr>
          </a:p>
        </p:txBody>
      </p:sp>
      <p:sp>
        <p:nvSpPr>
          <p:cNvPr id="5" name="TextBox 4"/>
          <p:cNvSpPr txBox="1"/>
          <p:nvPr/>
        </p:nvSpPr>
        <p:spPr>
          <a:xfrm>
            <a:off x="6096000" y="4495801"/>
            <a:ext cx="3352800" cy="461665"/>
          </a:xfrm>
          <a:prstGeom prst="rect">
            <a:avLst/>
          </a:prstGeom>
          <a:noFill/>
        </p:spPr>
        <p:txBody>
          <a:bodyPr wrap="square" rtlCol="0">
            <a:spAutoFit/>
          </a:bodyPr>
          <a:lstStyle/>
          <a:p>
            <a:pPr algn="ctr"/>
            <a:r>
              <a:rPr lang="en-US" sz="2400" dirty="0">
                <a:solidFill>
                  <a:schemeClr val="tx1">
                    <a:lumMod val="95000"/>
                  </a:schemeClr>
                </a:solidFill>
              </a:rPr>
              <a:t>Psalm 107:37</a:t>
            </a:r>
          </a:p>
        </p:txBody>
      </p:sp>
    </p:spTree>
    <p:extLst>
      <p:ext uri="{BB962C8B-B14F-4D97-AF65-F5344CB8AC3E}">
        <p14:creationId xmlns:p14="http://schemas.microsoft.com/office/powerpoint/2010/main" val="2221913803"/>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Bissel Community Gardens  -- Bronx, New York, NY</a:t>
            </a:r>
          </a:p>
        </p:txBody>
      </p:sp>
      <p:pic>
        <p:nvPicPr>
          <p:cNvPr id="3" name="Picture 2"/>
          <p:cNvPicPr>
            <a:picLocks noChangeAspect="1"/>
          </p:cNvPicPr>
          <p:nvPr/>
        </p:nvPicPr>
        <p:blipFill>
          <a:blip r:embed="rId2"/>
          <a:stretch>
            <a:fillRect/>
          </a:stretch>
        </p:blipFill>
        <p:spPr>
          <a:xfrm>
            <a:off x="2070100" y="533400"/>
            <a:ext cx="8128000" cy="5422900"/>
          </a:xfrm>
          <a:prstGeom prst="rect">
            <a:avLst/>
          </a:prstGeom>
        </p:spPr>
      </p:pic>
    </p:spTree>
    <p:extLst>
      <p:ext uri="{BB962C8B-B14F-4D97-AF65-F5344CB8AC3E}">
        <p14:creationId xmlns:p14="http://schemas.microsoft.com/office/powerpoint/2010/main" val="2147702705"/>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Its rulers give judgment for a bribe, its priests teach for a price, its prophets give oracles for money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Micah 3:11a</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943600"/>
            <a:ext cx="8763000" cy="338554"/>
          </a:xfrm>
          <a:prstGeom prst="rect">
            <a:avLst/>
          </a:prstGeom>
          <a:noFill/>
        </p:spPr>
        <p:txBody>
          <a:bodyPr wrap="square" rtlCol="0">
            <a:spAutoFit/>
          </a:bodyPr>
          <a:lstStyle/>
          <a:p>
            <a:pPr algn="ctr"/>
            <a:r>
              <a:rPr lang="en-US" sz="1600" dirty="0">
                <a:solidFill>
                  <a:schemeClr val="tx1">
                    <a:lumMod val="95000"/>
                  </a:schemeClr>
                </a:solidFill>
              </a:rPr>
              <a:t>Billboard  --  Sigatoka, Fiji</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066800"/>
            <a:ext cx="9144000" cy="4182646"/>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480</TotalTime>
  <Words>782</Words>
  <Application>Microsoft Office PowerPoint</Application>
  <PresentationFormat>Widescreen</PresentationFormat>
  <Paragraphs>78</Paragraphs>
  <Slides>24</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Twenty-Third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84</cp:revision>
  <dcterms:created xsi:type="dcterms:W3CDTF">2016-08-31T16:46:43Z</dcterms:created>
  <dcterms:modified xsi:type="dcterms:W3CDTF">2022-10-04T18:12:49Z</dcterms:modified>
</cp:coreProperties>
</file>