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6"/>
  </p:notesMasterIdLst>
  <p:sldIdLst>
    <p:sldId id="256" r:id="rId2"/>
    <p:sldId id="282" r:id="rId3"/>
    <p:sldId id="382" r:id="rId4"/>
    <p:sldId id="383" r:id="rId5"/>
    <p:sldId id="384" r:id="rId6"/>
    <p:sldId id="385" r:id="rId7"/>
    <p:sldId id="386" r:id="rId8"/>
    <p:sldId id="387" r:id="rId9"/>
    <p:sldId id="388" r:id="rId10"/>
    <p:sldId id="389" r:id="rId11"/>
    <p:sldId id="390" r:id="rId12"/>
    <p:sldId id="391" r:id="rId13"/>
    <p:sldId id="392" r:id="rId14"/>
    <p:sldId id="29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494C"/>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82" autoAdjust="0"/>
    <p:restoredTop sz="94694"/>
  </p:normalViewPr>
  <p:slideViewPr>
    <p:cSldViewPr>
      <p:cViewPr varScale="1">
        <p:scale>
          <a:sx n="50" d="100"/>
          <a:sy n="50" d="100"/>
        </p:scale>
        <p:origin x="38" y="538"/>
      </p:cViewPr>
      <p:guideLst>
        <p:guide orient="horz" pos="2160"/>
        <p:guide pos="3840"/>
      </p:guideLst>
    </p:cSldViewPr>
  </p:slid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9/15/2022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9/15/2022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9/15/2022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9/15/2022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9/15/2022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447801"/>
            <a:ext cx="8458200" cy="1470025"/>
          </a:xfrm>
        </p:spPr>
        <p:txBody>
          <a:bodyPr>
            <a:noAutofit/>
          </a:bodyPr>
          <a:lstStyle/>
          <a:p>
            <a:r>
              <a:rPr lang="en-US" sz="9600" dirty="0"/>
              <a:t>Ninth Sunday after Epiphany</a:t>
            </a:r>
          </a:p>
        </p:txBody>
      </p:sp>
      <p:sp>
        <p:nvSpPr>
          <p:cNvPr id="3" name="Subtitle 2"/>
          <p:cNvSpPr>
            <a:spLocks noGrp="1"/>
          </p:cNvSpPr>
          <p:nvPr>
            <p:ph type="subTitle" idx="1"/>
          </p:nvPr>
        </p:nvSpPr>
        <p:spPr>
          <a:xfrm>
            <a:off x="2895600" y="3810000"/>
            <a:ext cx="6400800" cy="838200"/>
          </a:xfrm>
        </p:spPr>
        <p:txBody>
          <a:bodyPr>
            <a:normAutofit lnSpcReduction="10000"/>
          </a:bodyPr>
          <a:lstStyle/>
          <a:p>
            <a:r>
              <a:rPr lang="en-US" sz="5400" i="1" dirty="0">
                <a:solidFill>
                  <a:schemeClr val="tx1"/>
                </a:solidFill>
              </a:rPr>
              <a:t>Year A</a:t>
            </a:r>
          </a:p>
        </p:txBody>
      </p:sp>
      <p:sp>
        <p:nvSpPr>
          <p:cNvPr id="4" name="Rectangle 3"/>
          <p:cNvSpPr/>
          <p:nvPr/>
        </p:nvSpPr>
        <p:spPr>
          <a:xfrm>
            <a:off x="152400" y="5943600"/>
            <a:ext cx="11887200" cy="892552"/>
          </a:xfrm>
          <a:prstGeom prst="rect">
            <a:avLst/>
          </a:prstGeom>
          <a:solidFill>
            <a:srgbClr val="41494C">
              <a:alpha val="70000"/>
            </a:srgbClr>
          </a:solidFill>
        </p:spPr>
        <p:txBody>
          <a:bodyPr wrap="square">
            <a:spAutoFit/>
          </a:bodyPr>
          <a:lstStyle/>
          <a:p>
            <a:pPr algn="ctr"/>
            <a:r>
              <a:rPr lang="en-US" sz="2400" dirty="0"/>
              <a:t>Deuteronomy 11:18-21, 26-28  •  Psalm 31:1-5, 19-24  •  Romans 1:16-17, 3:22b-28, (29-31)    Matthew 7:21-29</a:t>
            </a:r>
            <a:r>
              <a:rPr lang="fi-FI" sz="2400" dirty="0"/>
              <a:t>	</a:t>
            </a:r>
            <a:r>
              <a:rPr lang="sv-SE" sz="2800" dirty="0"/>
              <a:t> </a:t>
            </a:r>
            <a:r>
              <a:rPr lang="en-US" sz="2800" dirty="0"/>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2152472"/>
            <a:ext cx="7467600" cy="1200329"/>
          </a:xfrm>
          <a:prstGeom prst="rect">
            <a:avLst/>
          </a:prstGeom>
        </p:spPr>
        <p:txBody>
          <a:bodyPr wrap="square">
            <a:spAutoFit/>
          </a:bodyPr>
          <a:lstStyle/>
          <a:p>
            <a:r>
              <a:rPr lang="en-US" sz="3600" dirty="0"/>
              <a:t>…they are now justified by his grace as a gift.</a:t>
            </a:r>
            <a:endParaRPr lang="en-US" sz="3600" dirty="0">
              <a:cs typeface="Arial" pitchFamily="34" charset="0"/>
            </a:endParaRPr>
          </a:p>
        </p:txBody>
      </p:sp>
      <p:sp>
        <p:nvSpPr>
          <p:cNvPr id="3" name="Rectangle 2"/>
          <p:cNvSpPr/>
          <p:nvPr/>
        </p:nvSpPr>
        <p:spPr>
          <a:xfrm>
            <a:off x="6629400" y="4114801"/>
            <a:ext cx="2514600" cy="461665"/>
          </a:xfrm>
          <a:prstGeom prst="rect">
            <a:avLst/>
          </a:prstGeom>
        </p:spPr>
        <p:txBody>
          <a:bodyPr wrap="square">
            <a:spAutoFit/>
          </a:bodyPr>
          <a:lstStyle/>
          <a:p>
            <a:r>
              <a:rPr lang="en-US" sz="2400" dirty="0">
                <a:cs typeface="Arial" pitchFamily="34" charset="0"/>
              </a:rPr>
              <a:t>Romans </a:t>
            </a:r>
            <a:r>
              <a:rPr lang="en-US" sz="2400" dirty="0" err="1">
                <a:cs typeface="Arial" pitchFamily="34" charset="0"/>
              </a:rPr>
              <a:t>3:24a</a:t>
            </a:r>
            <a:endParaRPr lang="en-US" sz="2400" dirty="0">
              <a:cs typeface="Arial" pitchFamily="34" charset="0"/>
            </a:endParaRP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5715000"/>
            <a:ext cx="3048000" cy="861774"/>
          </a:xfrm>
          <a:prstGeom prst="rect">
            <a:avLst/>
          </a:prstGeom>
          <a:noFill/>
        </p:spPr>
        <p:txBody>
          <a:bodyPr wrap="square" rtlCol="0">
            <a:spAutoFit/>
          </a:bodyPr>
          <a:lstStyle/>
          <a:p>
            <a:pPr algn="ctr"/>
            <a:r>
              <a:rPr lang="en-US" sz="1600" dirty="0">
                <a:solidFill>
                  <a:schemeClr val="tx1">
                    <a:lumMod val="95000"/>
                  </a:schemeClr>
                </a:solidFill>
              </a:rPr>
              <a:t>“and grace came down…”</a:t>
            </a:r>
          </a:p>
          <a:p>
            <a:pPr algn="ctr"/>
            <a:endParaRPr lang="en-US" sz="1600" dirty="0">
              <a:solidFill>
                <a:schemeClr val="tx1">
                  <a:lumMod val="95000"/>
                </a:schemeClr>
              </a:solidFill>
            </a:endParaRPr>
          </a:p>
          <a:p>
            <a:pPr algn="ctr"/>
            <a:r>
              <a:rPr lang="en-US" sz="1600" dirty="0">
                <a:solidFill>
                  <a:schemeClr val="tx1">
                    <a:lumMod val="95000"/>
                  </a:schemeClr>
                </a:solidFill>
              </a:rPr>
              <a:t>Grace Building, New York, NY</a:t>
            </a:r>
          </a:p>
        </p:txBody>
      </p:sp>
      <p:pic>
        <p:nvPicPr>
          <p:cNvPr id="4" name="Picture 3"/>
          <p:cNvPicPr>
            <a:picLocks noChangeAspect="1"/>
          </p:cNvPicPr>
          <p:nvPr/>
        </p:nvPicPr>
        <p:blipFill>
          <a:blip r:embed="rId2"/>
          <a:stretch>
            <a:fillRect/>
          </a:stretch>
        </p:blipFill>
        <p:spPr>
          <a:xfrm>
            <a:off x="5238750" y="0"/>
            <a:ext cx="4591050" cy="6858000"/>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828800"/>
            <a:ext cx="7467600" cy="2308324"/>
          </a:xfrm>
          <a:prstGeom prst="rect">
            <a:avLst/>
          </a:prstGeom>
        </p:spPr>
        <p:txBody>
          <a:bodyPr wrap="square">
            <a:spAutoFit/>
          </a:bodyPr>
          <a:lstStyle/>
          <a:p>
            <a:r>
              <a:rPr lang="en-US" sz="3600" dirty="0"/>
              <a:t>The rain fell, the floods came, and the winds blew and beat on that house, but it did not fall, because it had been founded on rock.</a:t>
            </a:r>
            <a:endParaRPr lang="en-US" sz="3600" dirty="0">
              <a:cs typeface="Arial" pitchFamily="34" charset="0"/>
            </a:endParaRPr>
          </a:p>
        </p:txBody>
      </p:sp>
      <p:sp>
        <p:nvSpPr>
          <p:cNvPr id="3" name="Rectangle 2"/>
          <p:cNvSpPr/>
          <p:nvPr/>
        </p:nvSpPr>
        <p:spPr>
          <a:xfrm>
            <a:off x="6629400" y="4415136"/>
            <a:ext cx="2514600" cy="461665"/>
          </a:xfrm>
          <a:prstGeom prst="rect">
            <a:avLst/>
          </a:prstGeom>
        </p:spPr>
        <p:txBody>
          <a:bodyPr wrap="square">
            <a:spAutoFit/>
          </a:bodyPr>
          <a:lstStyle/>
          <a:p>
            <a:r>
              <a:rPr lang="en-US" sz="2400" dirty="0">
                <a:cs typeface="Arial" pitchFamily="34" charset="0"/>
              </a:rPr>
              <a:t>Matthew 7:25</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6336268"/>
            <a:ext cx="9019484" cy="338554"/>
          </a:xfrm>
          <a:prstGeom prst="rect">
            <a:avLst/>
          </a:prstGeom>
          <a:noFill/>
        </p:spPr>
        <p:txBody>
          <a:bodyPr wrap="square" rtlCol="0">
            <a:spAutoFit/>
          </a:bodyPr>
          <a:lstStyle/>
          <a:p>
            <a:pPr algn="ctr"/>
            <a:r>
              <a:rPr lang="en-US" sz="1600" dirty="0">
                <a:solidFill>
                  <a:schemeClr val="tx1">
                    <a:lumMod val="95000"/>
                  </a:schemeClr>
                </a:solidFill>
              </a:rPr>
              <a:t>Farmstead in a Passing Storm  --  unidentified artist, Museum of Fine Arts, Boston</a:t>
            </a:r>
          </a:p>
        </p:txBody>
      </p:sp>
      <p:pic>
        <p:nvPicPr>
          <p:cNvPr id="4" name="Picture 3"/>
          <p:cNvPicPr>
            <a:picLocks noChangeAspect="1"/>
          </p:cNvPicPr>
          <p:nvPr/>
        </p:nvPicPr>
        <p:blipFill>
          <a:blip r:embed="rId2"/>
          <a:stretch>
            <a:fillRect/>
          </a:stretch>
        </p:blipFill>
        <p:spPr>
          <a:xfrm>
            <a:off x="1828800" y="174184"/>
            <a:ext cx="8486084" cy="5998017"/>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Cara Hochhalter - The artist has granted permission for the non-commercial use of this image with attribution. The artist must be contacted for other uses.</a:t>
            </a:r>
          </a:p>
          <a:p>
            <a:pPr>
              <a:buNone/>
            </a:pPr>
            <a:r>
              <a:rPr lang="en-US" sz="1600" dirty="0"/>
              <a:t>http://commons.wikimedia.org/wiki/File:Thomas_Waterman_Wood_-_Sunday_Morning_-_Google_Art_Project.jpg</a:t>
            </a:r>
          </a:p>
          <a:p>
            <a:pPr>
              <a:buNone/>
            </a:pPr>
            <a:r>
              <a:rPr lang="en-US" sz="1600" dirty="0"/>
              <a:t>https://</a:t>
            </a:r>
            <a:r>
              <a:rPr lang="en-US" sz="1600" dirty="0" err="1"/>
              <a:t>commons.wikimedia.org</a:t>
            </a:r>
            <a:r>
              <a:rPr lang="en-US" sz="1600" dirty="0"/>
              <a:t>/wiki/</a:t>
            </a:r>
            <a:r>
              <a:rPr lang="en-US" sz="1600" dirty="0" err="1"/>
              <a:t>File:Anna_Blunden</a:t>
            </a:r>
            <a:r>
              <a:rPr lang="en-US" sz="1600" dirty="0"/>
              <a:t>_-_%22For_Only_One_Short_</a:t>
            </a:r>
            <a:r>
              <a:rPr lang="en-US" sz="1600" dirty="0" err="1"/>
              <a:t>Hour%22</a:t>
            </a:r>
            <a:r>
              <a:rPr lang="en-US" sz="1600" dirty="0"/>
              <a:t>_-_</a:t>
            </a:r>
            <a:r>
              <a:rPr lang="en-US" sz="1600" dirty="0" err="1"/>
              <a:t>Google_Art_Project.jpg</a:t>
            </a:r>
            <a:endParaRPr lang="en-US" sz="1600" dirty="0"/>
          </a:p>
          <a:p>
            <a:pPr>
              <a:buNone/>
            </a:pPr>
            <a:r>
              <a:rPr lang="en-US" sz="1600" dirty="0"/>
              <a:t>http://</a:t>
            </a:r>
            <a:r>
              <a:rPr lang="en-US" sz="1600" dirty="0" err="1"/>
              <a:t>commons.wikimedia.org</a:t>
            </a:r>
            <a:r>
              <a:rPr lang="en-US" sz="1600" dirty="0"/>
              <a:t>/wiki/File:Axel_</a:t>
            </a:r>
            <a:r>
              <a:rPr lang="en-US" sz="1600" dirty="0" err="1"/>
              <a:t>Jungstedt</a:t>
            </a:r>
            <a:r>
              <a:rPr lang="en-US" sz="1600" dirty="0"/>
              <a:t>.-_I_</a:t>
            </a:r>
            <a:r>
              <a:rPr lang="en-US" sz="1600" dirty="0" err="1"/>
              <a:t>stenbrottet</a:t>
            </a:r>
            <a:r>
              <a:rPr lang="en-US" sz="1600" dirty="0"/>
              <a:t>..jpg</a:t>
            </a:r>
          </a:p>
          <a:p>
            <a:pPr>
              <a:buNone/>
            </a:pPr>
            <a:r>
              <a:rPr lang="en-US" sz="1600" dirty="0"/>
              <a:t>http://</a:t>
            </a:r>
            <a:r>
              <a:rPr lang="en-US" sz="1600" dirty="0" err="1"/>
              <a:t>www.flickr.com</a:t>
            </a:r>
            <a:r>
              <a:rPr lang="en-US" sz="1600" dirty="0"/>
              <a:t>/photos/</a:t>
            </a:r>
            <a:r>
              <a:rPr lang="en-US" sz="1600" dirty="0" err="1"/>
              <a:t>sarowen</a:t>
            </a:r>
            <a:r>
              <a:rPr lang="en-US" sz="1600" dirty="0"/>
              <a:t>/2626992252/</a:t>
            </a:r>
          </a:p>
          <a:p>
            <a:pPr>
              <a:buNone/>
            </a:pPr>
            <a:r>
              <a:rPr lang="en-US" sz="1600" dirty="0"/>
              <a:t>https://</a:t>
            </a:r>
            <a:r>
              <a:rPr lang="en-US" sz="1600" dirty="0" err="1"/>
              <a:t>commons.wikimedia.org</a:t>
            </a:r>
            <a:r>
              <a:rPr lang="en-US" sz="1600" dirty="0"/>
              <a:t>/wiki/File:Unidentified_artist_-_Farmstead_in_Passing_Storm_-_Google_Art_Project.jpg</a:t>
            </a:r>
          </a:p>
          <a:p>
            <a:pPr>
              <a:buNone/>
            </a:pPr>
            <a:endParaRPr lang="en-US" sz="1600" dirty="0"/>
          </a:p>
          <a:p>
            <a:pPr>
              <a:buNone/>
            </a:pPr>
            <a:r>
              <a:rPr lang="en-US" sz="1800" dirty="0"/>
              <a:t>Additional descriptions can be found at the Art in the Christian Tradition image library, a service of the Vanderbilt Divinity Library, </a:t>
            </a:r>
            <a:r>
              <a:rPr lang="en-US" sz="1800" dirty="0" err="1"/>
              <a:t>http://diglib.library.vanderbilt.edu/</a:t>
            </a:r>
            <a:r>
              <a:rPr lang="en-US" sz="1800" dirty="0"/>
              <a:t>.  All images available via Creative Commons 3.0 License.</a:t>
            </a:r>
          </a:p>
          <a:p>
            <a:endParaRPr lang="en-US" sz="1400" dirty="0"/>
          </a:p>
          <a:p>
            <a:endParaRPr lang="en-US" sz="1400" dirty="0"/>
          </a:p>
          <a:p>
            <a:endParaRPr lang="en-US" sz="1400" dirty="0"/>
          </a:p>
        </p:txBody>
      </p:sp>
    </p:spTree>
  </p:cSld>
  <p:clrMapOvr>
    <a:masterClrMapping/>
  </p:clrMapOvr>
  <p:transition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228672"/>
            <a:ext cx="7467600" cy="1200329"/>
          </a:xfrm>
          <a:prstGeom prst="rect">
            <a:avLst/>
          </a:prstGeom>
        </p:spPr>
        <p:txBody>
          <a:bodyPr wrap="square">
            <a:spAutoFit/>
          </a:bodyPr>
          <a:lstStyle/>
          <a:p>
            <a:r>
              <a:rPr lang="en-US" sz="3600" dirty="0"/>
              <a:t>You shall put these words of mine in your heart and soul.</a:t>
            </a:r>
            <a:endParaRPr lang="en-US" sz="3600" dirty="0">
              <a:cs typeface="Arial" pitchFamily="34" charset="0"/>
            </a:endParaRPr>
          </a:p>
        </p:txBody>
      </p:sp>
      <p:sp>
        <p:nvSpPr>
          <p:cNvPr id="3" name="Rectangle 2"/>
          <p:cNvSpPr/>
          <p:nvPr/>
        </p:nvSpPr>
        <p:spPr>
          <a:xfrm>
            <a:off x="6400800" y="4267201"/>
            <a:ext cx="2971800" cy="461665"/>
          </a:xfrm>
          <a:prstGeom prst="rect">
            <a:avLst/>
          </a:prstGeom>
        </p:spPr>
        <p:txBody>
          <a:bodyPr wrap="square">
            <a:spAutoFit/>
          </a:bodyPr>
          <a:lstStyle/>
          <a:p>
            <a:r>
              <a:rPr lang="en-US" sz="2400" dirty="0">
                <a:cs typeface="Arial" pitchFamily="34" charset="0"/>
              </a:rPr>
              <a:t>Deuteronomy 11:18</a:t>
            </a:r>
          </a:p>
        </p:txBody>
      </p:sp>
    </p:spTree>
  </p:cSld>
  <p:clrMapOvr>
    <a:masterClrMapping/>
  </p:clrMapOvr>
  <p:transition advTm="8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0" y="6260068"/>
            <a:ext cx="8229600" cy="307777"/>
          </a:xfrm>
          <a:prstGeom prst="rect">
            <a:avLst/>
          </a:prstGeom>
          <a:noFill/>
        </p:spPr>
        <p:txBody>
          <a:bodyPr wrap="square" rtlCol="0">
            <a:spAutoFit/>
          </a:bodyPr>
          <a:lstStyle/>
          <a:p>
            <a:pPr algn="ctr"/>
            <a:r>
              <a:rPr lang="en-US" sz="1400" dirty="0">
                <a:solidFill>
                  <a:schemeClr val="tx1">
                    <a:lumMod val="95000"/>
                  </a:schemeClr>
                </a:solidFill>
              </a:rPr>
              <a:t>Reading from the Torah  --  Cara Hochhalter</a:t>
            </a:r>
          </a:p>
        </p:txBody>
      </p:sp>
      <p:pic>
        <p:nvPicPr>
          <p:cNvPr id="4" name="Picture 3">
            <a:extLst>
              <a:ext uri="{FF2B5EF4-FFF2-40B4-BE49-F238E27FC236}">
                <a16:creationId xmlns:a16="http://schemas.microsoft.com/office/drawing/2014/main" id="{094946B9-662C-78E7-049B-F3851BEDF4B2}"/>
              </a:ext>
            </a:extLst>
          </p:cNvPr>
          <p:cNvPicPr>
            <a:picLocks noChangeAspect="1"/>
          </p:cNvPicPr>
          <p:nvPr/>
        </p:nvPicPr>
        <p:blipFill>
          <a:blip r:embed="rId2"/>
          <a:stretch>
            <a:fillRect/>
          </a:stretch>
        </p:blipFill>
        <p:spPr>
          <a:xfrm>
            <a:off x="2254423" y="685800"/>
            <a:ext cx="7835554" cy="5257800"/>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055674"/>
            <a:ext cx="7467600" cy="1754326"/>
          </a:xfrm>
          <a:prstGeom prst="rect">
            <a:avLst/>
          </a:prstGeom>
        </p:spPr>
        <p:txBody>
          <a:bodyPr wrap="square">
            <a:spAutoFit/>
          </a:bodyPr>
          <a:lstStyle/>
          <a:p>
            <a:r>
              <a:rPr lang="en-US" sz="3600" dirty="0"/>
              <a:t>Teach them to your children, talking about them when you are at home and when you are away…</a:t>
            </a:r>
            <a:endParaRPr lang="en-US" sz="3600" dirty="0">
              <a:cs typeface="Arial" pitchFamily="34" charset="0"/>
            </a:endParaRPr>
          </a:p>
        </p:txBody>
      </p:sp>
      <p:sp>
        <p:nvSpPr>
          <p:cNvPr id="3" name="Rectangle 2"/>
          <p:cNvSpPr/>
          <p:nvPr/>
        </p:nvSpPr>
        <p:spPr>
          <a:xfrm>
            <a:off x="6324600" y="4567536"/>
            <a:ext cx="2819400" cy="461665"/>
          </a:xfrm>
          <a:prstGeom prst="rect">
            <a:avLst/>
          </a:prstGeom>
        </p:spPr>
        <p:txBody>
          <a:bodyPr wrap="square">
            <a:spAutoFit/>
          </a:bodyPr>
          <a:lstStyle/>
          <a:p>
            <a:r>
              <a:rPr lang="en-US" sz="2400" dirty="0">
                <a:cs typeface="Arial" pitchFamily="34" charset="0"/>
              </a:rPr>
              <a:t>Deuteronomy </a:t>
            </a:r>
            <a:r>
              <a:rPr lang="en-US" sz="2400" dirty="0" err="1">
                <a:cs typeface="Arial" pitchFamily="34" charset="0"/>
              </a:rPr>
              <a:t>11:19a</a:t>
            </a:r>
            <a:endParaRPr lang="en-US" sz="2400" dirty="0">
              <a:cs typeface="Arial" pitchFamily="34" charset="0"/>
            </a:endParaRP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5075872"/>
            <a:ext cx="3352800" cy="1169551"/>
          </a:xfrm>
          <a:prstGeom prst="rect">
            <a:avLst/>
          </a:prstGeom>
          <a:noFill/>
        </p:spPr>
        <p:txBody>
          <a:bodyPr wrap="square" rtlCol="0">
            <a:spAutoFit/>
          </a:bodyPr>
          <a:lstStyle/>
          <a:p>
            <a:pPr algn="ctr"/>
            <a:r>
              <a:rPr lang="en-US" sz="1400" dirty="0">
                <a:solidFill>
                  <a:schemeClr val="tx1">
                    <a:lumMod val="95000"/>
                  </a:schemeClr>
                </a:solidFill>
              </a:rPr>
              <a:t>Sunday Morning</a:t>
            </a:r>
          </a:p>
          <a:p>
            <a:pPr algn="ctr"/>
            <a:endParaRPr lang="en-US" sz="1400" dirty="0">
              <a:solidFill>
                <a:schemeClr val="tx1">
                  <a:lumMod val="95000"/>
                </a:schemeClr>
              </a:solidFill>
            </a:endParaRPr>
          </a:p>
          <a:p>
            <a:pPr algn="ctr"/>
            <a:r>
              <a:rPr lang="en-US" sz="1400" dirty="0">
                <a:solidFill>
                  <a:schemeClr val="tx1">
                    <a:lumMod val="95000"/>
                  </a:schemeClr>
                </a:solidFill>
              </a:rPr>
              <a:t>Thomas Waterman Wood</a:t>
            </a:r>
          </a:p>
          <a:p>
            <a:pPr algn="ctr"/>
            <a:r>
              <a:rPr lang="en-US" sz="1400" dirty="0">
                <a:solidFill>
                  <a:schemeClr val="tx1">
                    <a:lumMod val="95000"/>
                  </a:schemeClr>
                </a:solidFill>
              </a:rPr>
              <a:t>Smithsonian American Art Museum Washington, DC</a:t>
            </a:r>
          </a:p>
        </p:txBody>
      </p:sp>
      <p:pic>
        <p:nvPicPr>
          <p:cNvPr id="2" name="Picture 1"/>
          <p:cNvPicPr>
            <a:picLocks noChangeAspect="1"/>
          </p:cNvPicPr>
          <p:nvPr/>
        </p:nvPicPr>
        <p:blipFill>
          <a:blip r:embed="rId2"/>
          <a:stretch>
            <a:fillRect/>
          </a:stretch>
        </p:blipFill>
        <p:spPr>
          <a:xfrm>
            <a:off x="4724400" y="0"/>
            <a:ext cx="4834890" cy="6858000"/>
          </a:xfrm>
          <a:prstGeom prst="rect">
            <a:avLst/>
          </a:prstGeom>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228672"/>
            <a:ext cx="7467600" cy="1200329"/>
          </a:xfrm>
          <a:prstGeom prst="rect">
            <a:avLst/>
          </a:prstGeom>
        </p:spPr>
        <p:txBody>
          <a:bodyPr wrap="square">
            <a:spAutoFit/>
          </a:bodyPr>
          <a:lstStyle/>
          <a:p>
            <a:r>
              <a:rPr lang="en-US" sz="3600" dirty="0"/>
              <a:t>…when you lie down and when you rise.</a:t>
            </a:r>
            <a:endParaRPr lang="en-US" sz="3600" dirty="0">
              <a:cs typeface="Arial" pitchFamily="34" charset="0"/>
            </a:endParaRPr>
          </a:p>
        </p:txBody>
      </p:sp>
      <p:sp>
        <p:nvSpPr>
          <p:cNvPr id="3" name="Rectangle 2"/>
          <p:cNvSpPr/>
          <p:nvPr/>
        </p:nvSpPr>
        <p:spPr>
          <a:xfrm>
            <a:off x="6019800" y="4267201"/>
            <a:ext cx="3276600" cy="461665"/>
          </a:xfrm>
          <a:prstGeom prst="rect">
            <a:avLst/>
          </a:prstGeom>
        </p:spPr>
        <p:txBody>
          <a:bodyPr wrap="square">
            <a:spAutoFit/>
          </a:bodyPr>
          <a:lstStyle/>
          <a:p>
            <a:r>
              <a:rPr lang="en-US" sz="2400" dirty="0">
                <a:cs typeface="Arial" pitchFamily="34" charset="0"/>
              </a:rPr>
              <a:t>Deuteronomy </a:t>
            </a:r>
            <a:r>
              <a:rPr lang="en-US" sz="2400" dirty="0" err="1">
                <a:cs typeface="Arial" pitchFamily="34" charset="0"/>
              </a:rPr>
              <a:t>11:19b</a:t>
            </a:r>
            <a:endParaRPr lang="en-US" sz="2400" dirty="0">
              <a:cs typeface="Arial" pitchFamily="34" charset="0"/>
            </a:endParaRP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5410200"/>
            <a:ext cx="2514600" cy="1169551"/>
          </a:xfrm>
          <a:prstGeom prst="rect">
            <a:avLst/>
          </a:prstGeom>
          <a:noFill/>
        </p:spPr>
        <p:txBody>
          <a:bodyPr wrap="square" rtlCol="0">
            <a:spAutoFit/>
          </a:bodyPr>
          <a:lstStyle/>
          <a:p>
            <a:pPr algn="ctr"/>
            <a:r>
              <a:rPr lang="en-US" sz="1400" dirty="0">
                <a:solidFill>
                  <a:schemeClr val="tx1">
                    <a:lumMod val="95000"/>
                  </a:schemeClr>
                </a:solidFill>
              </a:rPr>
              <a:t>For Only One Short Hour – </a:t>
            </a:r>
          </a:p>
          <a:p>
            <a:pPr algn="ctr"/>
            <a:r>
              <a:rPr lang="en-US" sz="1400" dirty="0">
                <a:solidFill>
                  <a:schemeClr val="tx1">
                    <a:lumMod val="95000"/>
                  </a:schemeClr>
                </a:solidFill>
              </a:rPr>
              <a:t>The Seamstress</a:t>
            </a:r>
          </a:p>
          <a:p>
            <a:pPr algn="ctr"/>
            <a:endParaRPr lang="en-US" sz="1400" dirty="0">
              <a:solidFill>
                <a:schemeClr val="tx1">
                  <a:lumMod val="95000"/>
                </a:schemeClr>
              </a:solidFill>
            </a:endParaRPr>
          </a:p>
          <a:p>
            <a:pPr algn="ctr"/>
            <a:r>
              <a:rPr lang="en-US" sz="1400" dirty="0">
                <a:solidFill>
                  <a:schemeClr val="tx1">
                    <a:lumMod val="95000"/>
                  </a:schemeClr>
                </a:solidFill>
              </a:rPr>
              <a:t>Anna Blunden</a:t>
            </a:r>
          </a:p>
          <a:p>
            <a:pPr algn="ctr"/>
            <a:r>
              <a:rPr lang="en-US" sz="1400" dirty="0">
                <a:solidFill>
                  <a:schemeClr val="tx1">
                    <a:lumMod val="95000"/>
                  </a:schemeClr>
                </a:solidFill>
              </a:rPr>
              <a:t>Yale Center for British Art</a:t>
            </a:r>
          </a:p>
        </p:txBody>
      </p:sp>
      <p:pic>
        <p:nvPicPr>
          <p:cNvPr id="2" name="Picture 1"/>
          <p:cNvPicPr>
            <a:picLocks noChangeAspect="1"/>
          </p:cNvPicPr>
          <p:nvPr/>
        </p:nvPicPr>
        <p:blipFill>
          <a:blip r:embed="rId2"/>
          <a:stretch>
            <a:fillRect/>
          </a:stretch>
        </p:blipFill>
        <p:spPr>
          <a:xfrm>
            <a:off x="4191000" y="0"/>
            <a:ext cx="5709053" cy="6858000"/>
          </a:xfrm>
          <a:prstGeom prst="rect">
            <a:avLst/>
          </a:prstGeom>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1981200"/>
            <a:ext cx="6400800" cy="1754326"/>
          </a:xfrm>
          <a:prstGeom prst="rect">
            <a:avLst/>
          </a:prstGeom>
        </p:spPr>
        <p:txBody>
          <a:bodyPr wrap="square">
            <a:spAutoFit/>
          </a:bodyPr>
          <a:lstStyle/>
          <a:p>
            <a:r>
              <a:rPr lang="en-US" sz="3600" dirty="0"/>
              <a:t>You are indeed my rock and my fortress; for your name's sake lead me and guide me,</a:t>
            </a:r>
            <a:endParaRPr lang="en-US" sz="3600" dirty="0">
              <a:cs typeface="Arial" pitchFamily="34" charset="0"/>
            </a:endParaRPr>
          </a:p>
        </p:txBody>
      </p:sp>
      <p:sp>
        <p:nvSpPr>
          <p:cNvPr id="3" name="Rectangle 2"/>
          <p:cNvSpPr/>
          <p:nvPr/>
        </p:nvSpPr>
        <p:spPr>
          <a:xfrm>
            <a:off x="6781800" y="4267201"/>
            <a:ext cx="2514600" cy="461665"/>
          </a:xfrm>
          <a:prstGeom prst="rect">
            <a:avLst/>
          </a:prstGeom>
        </p:spPr>
        <p:txBody>
          <a:bodyPr wrap="square">
            <a:spAutoFit/>
          </a:bodyPr>
          <a:lstStyle/>
          <a:p>
            <a:r>
              <a:rPr lang="en-US" sz="2400" dirty="0">
                <a:cs typeface="Arial" pitchFamily="34" charset="0"/>
              </a:rPr>
              <a:t>Psalm 31:3</a:t>
            </a: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81634" y="31814"/>
            <a:ext cx="7952967" cy="6292786"/>
          </a:xfrm>
          <a:prstGeom prst="rect">
            <a:avLst/>
          </a:prstGeom>
        </p:spPr>
      </p:pic>
      <p:sp>
        <p:nvSpPr>
          <p:cNvPr id="3" name="TextBox 2"/>
          <p:cNvSpPr txBox="1"/>
          <p:nvPr/>
        </p:nvSpPr>
        <p:spPr>
          <a:xfrm rot="10800000" flipV="1">
            <a:off x="2286000" y="6443244"/>
            <a:ext cx="7620000" cy="307777"/>
          </a:xfrm>
          <a:prstGeom prst="rect">
            <a:avLst/>
          </a:prstGeom>
          <a:noFill/>
        </p:spPr>
        <p:txBody>
          <a:bodyPr wrap="square" rtlCol="0">
            <a:spAutoFit/>
          </a:bodyPr>
          <a:lstStyle/>
          <a:p>
            <a:pPr algn="ctr"/>
            <a:r>
              <a:rPr lang="en-US" sz="1400" dirty="0">
                <a:solidFill>
                  <a:schemeClr val="tx1">
                    <a:lumMod val="95000"/>
                  </a:schemeClr>
                </a:solidFill>
              </a:rPr>
              <a:t>In the Quarry  --  Axel </a:t>
            </a:r>
            <a:r>
              <a:rPr lang="en-US" sz="1400" dirty="0" err="1">
                <a:solidFill>
                  <a:schemeClr val="tx1">
                    <a:lumMod val="95000"/>
                  </a:schemeClr>
                </a:solidFill>
              </a:rPr>
              <a:t>Jungstedt</a:t>
            </a:r>
            <a:r>
              <a:rPr lang="en-US" sz="1400" dirty="0">
                <a:solidFill>
                  <a:schemeClr val="tx1">
                    <a:lumMod val="95000"/>
                  </a:schemeClr>
                </a:solidFill>
              </a:rPr>
              <a:t>, </a:t>
            </a:r>
            <a:r>
              <a:rPr lang="en-US" sz="1400" dirty="0" err="1">
                <a:solidFill>
                  <a:schemeClr val="tx1">
                    <a:lumMod val="95000"/>
                  </a:schemeClr>
                </a:solidFill>
              </a:rPr>
              <a:t>Nationalmuseum</a:t>
            </a:r>
            <a:r>
              <a:rPr lang="en-US" sz="1400" dirty="0">
                <a:solidFill>
                  <a:schemeClr val="tx1">
                    <a:lumMod val="95000"/>
                  </a:schemeClr>
                </a:solidFill>
              </a:rPr>
              <a:t>, Stockholm, Sweden</a:t>
            </a:r>
          </a:p>
        </p:txBody>
      </p:sp>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1280</TotalTime>
  <Words>457</Words>
  <Application>Microsoft Office PowerPoint</Application>
  <PresentationFormat>Widescreen</PresentationFormat>
  <Paragraphs>42</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First Sunday after Christmas Day Year A</vt:lpstr>
      <vt:lpstr>Ninth Sunday after Epiphany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Sunday after Christmas Day</dc:title>
  <dc:creator>Anne</dc:creator>
  <cp:lastModifiedBy>Anne Richardson</cp:lastModifiedBy>
  <cp:revision>33</cp:revision>
  <dcterms:created xsi:type="dcterms:W3CDTF">2016-08-31T16:46:43Z</dcterms:created>
  <dcterms:modified xsi:type="dcterms:W3CDTF">2022-09-15T14:23:05Z</dcterms:modified>
</cp:coreProperties>
</file>