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8"/>
  </p:notesMasterIdLst>
  <p:sldIdLst>
    <p:sldId id="256" r:id="rId2"/>
    <p:sldId id="282" r:id="rId3"/>
    <p:sldId id="382" r:id="rId4"/>
    <p:sldId id="383" r:id="rId5"/>
    <p:sldId id="384" r:id="rId6"/>
    <p:sldId id="385" r:id="rId7"/>
    <p:sldId id="386" r:id="rId8"/>
    <p:sldId id="387" r:id="rId9"/>
    <p:sldId id="388" r:id="rId10"/>
    <p:sldId id="391" r:id="rId11"/>
    <p:sldId id="392" r:id="rId12"/>
    <p:sldId id="395" r:id="rId13"/>
    <p:sldId id="396" r:id="rId14"/>
    <p:sldId id="397" r:id="rId15"/>
    <p:sldId id="394" r:id="rId16"/>
    <p:sldId id="399" r:id="rId17"/>
    <p:sldId id="400" r:id="rId18"/>
    <p:sldId id="401" r:id="rId19"/>
    <p:sldId id="402" r:id="rId20"/>
    <p:sldId id="403" r:id="rId21"/>
    <p:sldId id="404" r:id="rId22"/>
    <p:sldId id="405" r:id="rId23"/>
    <p:sldId id="420" r:id="rId24"/>
    <p:sldId id="419" r:id="rId25"/>
    <p:sldId id="434" r:id="rId26"/>
    <p:sldId id="297"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7373"/>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389" y="43"/>
      </p:cViewPr>
      <p:guideLst>
        <p:guide orient="horz" pos="2160"/>
        <p:guide pos="2880"/>
      </p:guideLst>
    </p:cSldViewPr>
  </p:slideViewPr>
  <p:notesTextViewPr>
    <p:cViewPr>
      <p:scale>
        <a:sx n="100" d="100"/>
        <a:sy n="100" d="100"/>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3/3/2020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3/3/2020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3/3/2020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3/3/2020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3/3/2020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3/3/2020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3/3/2020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3/3/2020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457200"/>
            <a:ext cx="8458200" cy="1470025"/>
          </a:xfrm>
        </p:spPr>
        <p:txBody>
          <a:bodyPr>
            <a:noAutofit/>
          </a:bodyPr>
          <a:lstStyle/>
          <a:p>
            <a:r>
              <a:rPr lang="en-US" sz="9600" dirty="0"/>
              <a:t>Easter Vigil</a:t>
            </a:r>
          </a:p>
        </p:txBody>
      </p:sp>
      <p:sp>
        <p:nvSpPr>
          <p:cNvPr id="3" name="Subtitle 2"/>
          <p:cNvSpPr>
            <a:spLocks noGrp="1"/>
          </p:cNvSpPr>
          <p:nvPr>
            <p:ph type="subTitle" idx="1"/>
          </p:nvPr>
        </p:nvSpPr>
        <p:spPr>
          <a:xfrm>
            <a:off x="1371600" y="17526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0" y="2743200"/>
            <a:ext cx="9067800" cy="4154984"/>
          </a:xfrm>
          <a:prstGeom prst="rect">
            <a:avLst/>
          </a:prstGeom>
          <a:solidFill>
            <a:srgbClr val="737373">
              <a:alpha val="60000"/>
            </a:srgbClr>
          </a:solidFill>
        </p:spPr>
        <p:txBody>
          <a:bodyPr wrap="square">
            <a:spAutoFit/>
          </a:bodyPr>
          <a:lstStyle/>
          <a:p>
            <a:r>
              <a:rPr lang="en-US" sz="2400" dirty="0"/>
              <a:t>Genesis </a:t>
            </a:r>
            <a:r>
              <a:rPr lang="en-US" sz="2400" dirty="0" err="1"/>
              <a:t>1:1-2:4a</a:t>
            </a:r>
            <a:r>
              <a:rPr lang="en-US" sz="2400" dirty="0"/>
              <a:t> and Psalm 136:1-9, 23-26</a:t>
            </a:r>
          </a:p>
          <a:p>
            <a:r>
              <a:rPr lang="en-US" sz="2400" dirty="0"/>
              <a:t>Genesis 7:1-5, 11-18; 8:6-18; 9:8-13 and Psalm 46</a:t>
            </a:r>
          </a:p>
          <a:p>
            <a:r>
              <a:rPr lang="en-US" sz="2400" dirty="0"/>
              <a:t>Genesis 22:1-18 and Psalm 16</a:t>
            </a:r>
          </a:p>
          <a:p>
            <a:r>
              <a:rPr lang="en-US" sz="2400" dirty="0"/>
              <a:t>Exodus 14:10-31; 15:20-21 and Exodus </a:t>
            </a:r>
            <a:r>
              <a:rPr lang="en-US" sz="2400" dirty="0" err="1"/>
              <a:t>15:1b-13</a:t>
            </a:r>
            <a:r>
              <a:rPr lang="en-US" sz="2400" dirty="0"/>
              <a:t>, 17-18</a:t>
            </a:r>
          </a:p>
          <a:p>
            <a:r>
              <a:rPr lang="en-US" sz="2400" dirty="0"/>
              <a:t>Isaiah 55:1-11 and Isaiah 12:2-6</a:t>
            </a:r>
          </a:p>
          <a:p>
            <a:r>
              <a:rPr lang="en-US" sz="2400" dirty="0"/>
              <a:t>Baruch 3:9-15, 3:32-4:4 or Proverbs 8:1-8, 19-21; </a:t>
            </a:r>
            <a:r>
              <a:rPr lang="en-US" sz="2400" dirty="0" err="1"/>
              <a:t>9:4b-6</a:t>
            </a:r>
            <a:r>
              <a:rPr lang="en-US" sz="2400" dirty="0"/>
              <a:t> and Psalm 19</a:t>
            </a:r>
          </a:p>
          <a:p>
            <a:r>
              <a:rPr lang="en-US" sz="2400" dirty="0"/>
              <a:t>Ezekiel 36:24-28 and Psalm 42, 43</a:t>
            </a:r>
          </a:p>
          <a:p>
            <a:r>
              <a:rPr lang="en-US" sz="2400" dirty="0"/>
              <a:t>Ezekiel 37:1-14 and Psalm 143</a:t>
            </a:r>
          </a:p>
          <a:p>
            <a:r>
              <a:rPr lang="en-US" sz="2400" dirty="0"/>
              <a:t>Zephaniah 3:14-20 and Psalm 98 </a:t>
            </a:r>
            <a:r>
              <a:rPr lang="fi-FI" sz="2400" dirty="0"/>
              <a:t>	</a:t>
            </a:r>
          </a:p>
          <a:p>
            <a:r>
              <a:rPr lang="en-US" sz="2400" dirty="0"/>
              <a:t>Romans 6:3-11 and Psalm 114</a:t>
            </a:r>
          </a:p>
          <a:p>
            <a:r>
              <a:rPr lang="en-US" sz="2400" dirty="0"/>
              <a:t>Matthew 28:1-10</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9"/>
            <a:ext cx="7467600" cy="2862322"/>
          </a:xfrm>
          <a:prstGeom prst="rect">
            <a:avLst/>
          </a:prstGeom>
        </p:spPr>
        <p:txBody>
          <a:bodyPr wrap="square">
            <a:spAutoFit/>
          </a:bodyPr>
          <a:lstStyle/>
          <a:p>
            <a:r>
              <a:rPr lang="en-US" sz="3600" dirty="0"/>
              <a:t>"Take your son, your only son Isaac, whom you love, and go to the land of Moriah, and offer him there as a burnt offering on one of the mountains that I shall show you."</a:t>
            </a:r>
            <a:endParaRPr lang="en-US" sz="3600" dirty="0">
              <a:cs typeface="Arial" pitchFamily="34" charset="0"/>
            </a:endParaRPr>
          </a:p>
        </p:txBody>
      </p:sp>
      <p:sp>
        <p:nvSpPr>
          <p:cNvPr id="5" name="TextBox 4"/>
          <p:cNvSpPr txBox="1"/>
          <p:nvPr/>
        </p:nvSpPr>
        <p:spPr>
          <a:xfrm>
            <a:off x="4419600" y="4953000"/>
            <a:ext cx="3352800" cy="461665"/>
          </a:xfrm>
          <a:prstGeom prst="rect">
            <a:avLst/>
          </a:prstGeom>
          <a:noFill/>
        </p:spPr>
        <p:txBody>
          <a:bodyPr wrap="square" rtlCol="0">
            <a:spAutoFit/>
          </a:bodyPr>
          <a:lstStyle/>
          <a:p>
            <a:pPr algn="ctr"/>
            <a:r>
              <a:rPr lang="en-US" sz="2400" dirty="0">
                <a:solidFill>
                  <a:schemeClr val="tx1">
                    <a:lumMod val="95000"/>
                  </a:schemeClr>
                </a:solidFill>
              </a:rPr>
              <a:t>Genesis 22:2</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400800"/>
            <a:ext cx="8763000" cy="338554"/>
          </a:xfrm>
          <a:prstGeom prst="rect">
            <a:avLst/>
          </a:prstGeom>
          <a:noFill/>
        </p:spPr>
        <p:txBody>
          <a:bodyPr wrap="square" rtlCol="0">
            <a:spAutoFit/>
          </a:bodyPr>
          <a:lstStyle/>
          <a:p>
            <a:pPr algn="ctr"/>
            <a:r>
              <a:rPr lang="en-US" sz="1600" dirty="0">
                <a:solidFill>
                  <a:schemeClr val="tx1">
                    <a:lumMod val="95000"/>
                  </a:schemeClr>
                </a:solidFill>
              </a:rPr>
              <a:t>Sacrifice of Isaac  --  Washington Cathedral, Washington, DC</a:t>
            </a:r>
          </a:p>
        </p:txBody>
      </p:sp>
      <p:pic>
        <p:nvPicPr>
          <p:cNvPr id="3" name="Picture 2"/>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85800" y="190500"/>
            <a:ext cx="7848600" cy="6057900"/>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1600200"/>
            <a:ext cx="7467600" cy="3416320"/>
          </a:xfrm>
          <a:prstGeom prst="rect">
            <a:avLst/>
          </a:prstGeom>
        </p:spPr>
        <p:txBody>
          <a:bodyPr wrap="square">
            <a:spAutoFit/>
          </a:bodyPr>
          <a:lstStyle/>
          <a:p>
            <a:r>
              <a:rPr lang="en-US" sz="3600" dirty="0"/>
              <a:t>When they came to the place that God had shown him, Abraham built an altar there and laid the wood in order. He bound his son Isaac, and laid him on the altar, on top of the wood.</a:t>
            </a:r>
          </a:p>
          <a:p>
            <a:endParaRPr lang="en-US" sz="3600" dirty="0">
              <a:cs typeface="Arial" pitchFamily="34" charset="0"/>
            </a:endParaRPr>
          </a:p>
        </p:txBody>
      </p:sp>
      <p:sp>
        <p:nvSpPr>
          <p:cNvPr id="5" name="TextBox 4"/>
          <p:cNvSpPr txBox="1"/>
          <p:nvPr/>
        </p:nvSpPr>
        <p:spPr>
          <a:xfrm>
            <a:off x="4419600" y="5105400"/>
            <a:ext cx="3352800" cy="461665"/>
          </a:xfrm>
          <a:prstGeom prst="rect">
            <a:avLst/>
          </a:prstGeom>
          <a:noFill/>
        </p:spPr>
        <p:txBody>
          <a:bodyPr wrap="square" rtlCol="0">
            <a:spAutoFit/>
          </a:bodyPr>
          <a:lstStyle/>
          <a:p>
            <a:pPr algn="ctr"/>
            <a:r>
              <a:rPr lang="en-US" sz="2400" dirty="0">
                <a:solidFill>
                  <a:schemeClr val="tx1">
                    <a:lumMod val="95000"/>
                  </a:schemeClr>
                </a:solidFill>
              </a:rPr>
              <a:t>Genesis 22:9</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248400"/>
            <a:ext cx="8763000" cy="338554"/>
          </a:xfrm>
          <a:prstGeom prst="rect">
            <a:avLst/>
          </a:prstGeom>
          <a:noFill/>
        </p:spPr>
        <p:txBody>
          <a:bodyPr wrap="square" rtlCol="0">
            <a:spAutoFit/>
          </a:bodyPr>
          <a:lstStyle/>
          <a:p>
            <a:pPr algn="ctr"/>
            <a:r>
              <a:rPr lang="en-US" sz="1600" dirty="0">
                <a:solidFill>
                  <a:schemeClr val="tx1">
                    <a:lumMod val="95000"/>
                  </a:schemeClr>
                </a:solidFill>
              </a:rPr>
              <a:t>Bet Alfa Synagogue 5</a:t>
            </a:r>
            <a:r>
              <a:rPr lang="en-US" sz="1600" baseline="30000" dirty="0">
                <a:solidFill>
                  <a:schemeClr val="tx1">
                    <a:lumMod val="95000"/>
                  </a:schemeClr>
                </a:solidFill>
              </a:rPr>
              <a:t>th</a:t>
            </a:r>
            <a:r>
              <a:rPr lang="en-US" sz="1600" dirty="0">
                <a:solidFill>
                  <a:schemeClr val="tx1">
                    <a:lumMod val="95000"/>
                  </a:schemeClr>
                </a:solidFill>
              </a:rPr>
              <a:t> century floor mosaic  --  Bet Alfa, Israel</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762000"/>
            <a:ext cx="9066486" cy="5105400"/>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9"/>
            <a:ext cx="7467600" cy="2862322"/>
          </a:xfrm>
          <a:prstGeom prst="rect">
            <a:avLst/>
          </a:prstGeom>
        </p:spPr>
        <p:txBody>
          <a:bodyPr wrap="square">
            <a:spAutoFit/>
          </a:bodyPr>
          <a:lstStyle/>
          <a:p>
            <a:r>
              <a:rPr lang="en-US" sz="3600" dirty="0"/>
              <a:t>But the angel of the LORD called to him from heaven, and said … "Do not lay your hand on the boy or do anything to him; for now I know that you fear God …"</a:t>
            </a:r>
            <a:endParaRPr lang="en-US" sz="3600" dirty="0">
              <a:cs typeface="Arial" pitchFamily="34" charset="0"/>
            </a:endParaRPr>
          </a:p>
        </p:txBody>
      </p:sp>
      <p:sp>
        <p:nvSpPr>
          <p:cNvPr id="5" name="TextBox 4"/>
          <p:cNvSpPr txBox="1"/>
          <p:nvPr/>
        </p:nvSpPr>
        <p:spPr>
          <a:xfrm>
            <a:off x="4419600" y="5105400"/>
            <a:ext cx="3352800" cy="461665"/>
          </a:xfrm>
          <a:prstGeom prst="rect">
            <a:avLst/>
          </a:prstGeom>
          <a:noFill/>
        </p:spPr>
        <p:txBody>
          <a:bodyPr wrap="square" rtlCol="0">
            <a:spAutoFit/>
          </a:bodyPr>
          <a:lstStyle/>
          <a:p>
            <a:pPr algn="ctr"/>
            <a:r>
              <a:rPr lang="en-US" sz="2400" dirty="0">
                <a:solidFill>
                  <a:schemeClr val="tx1">
                    <a:lumMod val="95000"/>
                  </a:schemeClr>
                </a:solidFill>
              </a:rPr>
              <a:t>Genesis </a:t>
            </a:r>
            <a:r>
              <a:rPr lang="en-US" sz="2400" dirty="0" err="1">
                <a:solidFill>
                  <a:schemeClr val="tx1">
                    <a:lumMod val="95000"/>
                  </a:schemeClr>
                </a:solidFill>
              </a:rPr>
              <a:t>22:11a</a:t>
            </a:r>
            <a:r>
              <a:rPr lang="en-US" sz="2400" dirty="0">
                <a:solidFill>
                  <a:schemeClr val="tx1">
                    <a:lumMod val="95000"/>
                  </a:schemeClr>
                </a:solidFill>
              </a:rPr>
              <a:t>, </a:t>
            </a:r>
            <a:r>
              <a:rPr lang="en-US" sz="2400" dirty="0" err="1">
                <a:solidFill>
                  <a:schemeClr val="tx1">
                    <a:lumMod val="95000"/>
                  </a:schemeClr>
                </a:solidFill>
              </a:rPr>
              <a:t>12a</a:t>
            </a:r>
            <a:endParaRPr lang="en-US" sz="2400" dirty="0">
              <a:solidFill>
                <a:schemeClr val="tx1">
                  <a:lumMod val="95000"/>
                </a:schemeClr>
              </a:solidFill>
            </a:endParaRP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5791200"/>
            <a:ext cx="2293088" cy="830997"/>
          </a:xfrm>
          <a:prstGeom prst="rect">
            <a:avLst/>
          </a:prstGeom>
          <a:noFill/>
        </p:spPr>
        <p:txBody>
          <a:bodyPr wrap="square" rtlCol="0">
            <a:spAutoFit/>
          </a:bodyPr>
          <a:lstStyle/>
          <a:p>
            <a:pPr algn="ctr"/>
            <a:r>
              <a:rPr lang="fr-FR" sz="1600" dirty="0">
                <a:solidFill>
                  <a:schemeClr val="tx1">
                    <a:lumMod val="95000"/>
                  </a:schemeClr>
                </a:solidFill>
              </a:rPr>
              <a:t>Sacrifice of Isaac</a:t>
            </a:r>
          </a:p>
          <a:p>
            <a:pPr algn="ctr"/>
            <a:endParaRPr lang="fr-FR" sz="1600" dirty="0">
              <a:solidFill>
                <a:schemeClr val="tx1">
                  <a:lumMod val="95000"/>
                </a:schemeClr>
              </a:solidFill>
            </a:endParaRPr>
          </a:p>
          <a:p>
            <a:pPr algn="ctr"/>
            <a:r>
              <a:rPr lang="fr-FR" sz="1600" dirty="0">
                <a:solidFill>
                  <a:schemeClr val="tx1">
                    <a:lumMod val="95000"/>
                  </a:schemeClr>
                </a:solidFill>
              </a:rPr>
              <a:t>John August Swanson</a:t>
            </a:r>
            <a:endParaRPr lang="en-US" sz="1600" dirty="0">
              <a:solidFill>
                <a:schemeClr val="tx1">
                  <a:lumMod val="95000"/>
                </a:schemeClr>
              </a:solidFill>
            </a:endParaRPr>
          </a:p>
        </p:txBody>
      </p:sp>
      <p:pic>
        <p:nvPicPr>
          <p:cNvPr id="6" name="Picture 5">
            <a:extLst>
              <a:ext uri="{FF2B5EF4-FFF2-40B4-BE49-F238E27FC236}">
                <a16:creationId xmlns:a16="http://schemas.microsoft.com/office/drawing/2014/main" id="{317A9922-A1ED-4978-BE63-3C2DE57E9A3F}"/>
              </a:ext>
            </a:extLst>
          </p:cNvPr>
          <p:cNvPicPr>
            <a:picLocks noChangeAspect="1"/>
          </p:cNvPicPr>
          <p:nvPr/>
        </p:nvPicPr>
        <p:blipFill>
          <a:blip r:embed="rId2"/>
          <a:stretch>
            <a:fillRect/>
          </a:stretch>
        </p:blipFill>
        <p:spPr>
          <a:xfrm>
            <a:off x="2597888" y="0"/>
            <a:ext cx="5936512" cy="6858000"/>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2438400"/>
            <a:ext cx="7467600" cy="1200329"/>
          </a:xfrm>
          <a:prstGeom prst="rect">
            <a:avLst/>
          </a:prstGeom>
        </p:spPr>
        <p:txBody>
          <a:bodyPr wrap="square">
            <a:spAutoFit/>
          </a:bodyPr>
          <a:lstStyle/>
          <a:p>
            <a:r>
              <a:rPr lang="en-US" sz="3600" dirty="0"/>
              <a:t>You show me the path of life. In your presence there is fullness of joy; </a:t>
            </a:r>
            <a:endParaRPr lang="en-US" sz="3600" dirty="0">
              <a:cs typeface="Arial" pitchFamily="34" charset="0"/>
            </a:endParaRPr>
          </a:p>
        </p:txBody>
      </p:sp>
      <p:sp>
        <p:nvSpPr>
          <p:cNvPr id="5" name="TextBox 4"/>
          <p:cNvSpPr txBox="1"/>
          <p:nvPr/>
        </p:nvSpPr>
        <p:spPr>
          <a:xfrm>
            <a:off x="4572000" y="4648200"/>
            <a:ext cx="3352800" cy="461665"/>
          </a:xfrm>
          <a:prstGeom prst="rect">
            <a:avLst/>
          </a:prstGeom>
          <a:noFill/>
        </p:spPr>
        <p:txBody>
          <a:bodyPr wrap="square" rtlCol="0">
            <a:spAutoFit/>
          </a:bodyPr>
          <a:lstStyle/>
          <a:p>
            <a:pPr algn="ctr"/>
            <a:r>
              <a:rPr lang="en-US" sz="2400" dirty="0">
                <a:solidFill>
                  <a:schemeClr val="tx1">
                    <a:lumMod val="95000"/>
                  </a:schemeClr>
                </a:solidFill>
              </a:rPr>
              <a:t>Psalm </a:t>
            </a:r>
            <a:r>
              <a:rPr lang="en-US" sz="2400" dirty="0" err="1">
                <a:solidFill>
                  <a:schemeClr val="tx1">
                    <a:lumMod val="95000"/>
                  </a:schemeClr>
                </a:solidFill>
              </a:rPr>
              <a:t>16:11a</a:t>
            </a:r>
            <a:endParaRPr lang="en-US" sz="2400" dirty="0">
              <a:solidFill>
                <a:schemeClr val="tx1">
                  <a:lumMod val="95000"/>
                </a:schemeClr>
              </a:solidFill>
            </a:endParaRP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324600"/>
            <a:ext cx="8763000" cy="338554"/>
          </a:xfrm>
          <a:prstGeom prst="rect">
            <a:avLst/>
          </a:prstGeom>
          <a:noFill/>
        </p:spPr>
        <p:txBody>
          <a:bodyPr wrap="square" rtlCol="0">
            <a:spAutoFit/>
          </a:bodyPr>
          <a:lstStyle/>
          <a:p>
            <a:pPr algn="ctr"/>
            <a:r>
              <a:rPr lang="en-US" sz="1600" dirty="0">
                <a:solidFill>
                  <a:schemeClr val="tx1">
                    <a:lumMod val="95000"/>
                  </a:schemeClr>
                </a:solidFill>
              </a:rPr>
              <a:t>Joyful Mountain Landscape  --  Paul Klee, Yale University Art Gallery, New Haven , CT</a:t>
            </a:r>
          </a:p>
        </p:txBody>
      </p:sp>
      <p:pic>
        <p:nvPicPr>
          <p:cNvPr id="2" name="Picture 1"/>
          <p:cNvPicPr>
            <a:picLocks noChangeAspect="1"/>
          </p:cNvPicPr>
          <p:nvPr/>
        </p:nvPicPr>
        <p:blipFill>
          <a:blip r:embed="rId2"/>
          <a:stretch>
            <a:fillRect/>
          </a:stretch>
        </p:blipFill>
        <p:spPr>
          <a:xfrm>
            <a:off x="323438" y="228600"/>
            <a:ext cx="8573324" cy="6001327"/>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1600200"/>
            <a:ext cx="7467600" cy="2862322"/>
          </a:xfrm>
          <a:prstGeom prst="rect">
            <a:avLst/>
          </a:prstGeom>
        </p:spPr>
        <p:txBody>
          <a:bodyPr wrap="square">
            <a:spAutoFit/>
          </a:bodyPr>
          <a:lstStyle/>
          <a:p>
            <a:r>
              <a:rPr lang="en-US" sz="3600" dirty="0"/>
              <a:t>Then the LORD said to Moses, "Stretch out your hand over the sea, so that the water may come back upon the Egyptians, upon their chariots and chariot drivers."</a:t>
            </a:r>
            <a:endParaRPr lang="en-US" sz="3600" dirty="0">
              <a:cs typeface="Arial" pitchFamily="34" charset="0"/>
            </a:endParaRPr>
          </a:p>
        </p:txBody>
      </p:sp>
      <p:sp>
        <p:nvSpPr>
          <p:cNvPr id="5" name="TextBox 4"/>
          <p:cNvSpPr txBox="1"/>
          <p:nvPr/>
        </p:nvSpPr>
        <p:spPr>
          <a:xfrm>
            <a:off x="4572000" y="4648200"/>
            <a:ext cx="3352800" cy="461665"/>
          </a:xfrm>
          <a:prstGeom prst="rect">
            <a:avLst/>
          </a:prstGeom>
          <a:noFill/>
        </p:spPr>
        <p:txBody>
          <a:bodyPr wrap="square" rtlCol="0">
            <a:spAutoFit/>
          </a:bodyPr>
          <a:lstStyle/>
          <a:p>
            <a:pPr algn="ctr"/>
            <a:r>
              <a:rPr lang="en-US" sz="2400" dirty="0">
                <a:solidFill>
                  <a:schemeClr val="tx1">
                    <a:lumMod val="95000"/>
                  </a:schemeClr>
                </a:solidFill>
              </a:rPr>
              <a:t>Exodus 14:26</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172200"/>
            <a:ext cx="8763000" cy="338554"/>
          </a:xfrm>
          <a:prstGeom prst="rect">
            <a:avLst/>
          </a:prstGeom>
          <a:noFill/>
        </p:spPr>
        <p:txBody>
          <a:bodyPr wrap="square" rtlCol="0">
            <a:spAutoFit/>
          </a:bodyPr>
          <a:lstStyle/>
          <a:p>
            <a:pPr algn="ctr"/>
            <a:r>
              <a:rPr lang="en-US" sz="1600" dirty="0">
                <a:solidFill>
                  <a:schemeClr val="tx1">
                    <a:lumMod val="95000"/>
                  </a:schemeClr>
                </a:solidFill>
              </a:rPr>
              <a:t>Crossing the Red Sea  --  Wilhelm </a:t>
            </a:r>
            <a:r>
              <a:rPr lang="en-US" sz="1600" dirty="0" err="1">
                <a:solidFill>
                  <a:schemeClr val="tx1">
                    <a:lumMod val="95000"/>
                  </a:schemeClr>
                </a:solidFill>
              </a:rPr>
              <a:t>Kotarbiński</a:t>
            </a:r>
            <a:r>
              <a:rPr lang="en-US" sz="1600" dirty="0">
                <a:solidFill>
                  <a:schemeClr val="tx1">
                    <a:lumMod val="95000"/>
                  </a:schemeClr>
                </a:solidFill>
              </a:rPr>
              <a:t>, Kiev National Museum, Kiev, Ukraine</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92174"/>
            <a:ext cx="9144000" cy="4273651"/>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1676400"/>
            <a:ext cx="7467600" cy="2862322"/>
          </a:xfrm>
          <a:prstGeom prst="rect">
            <a:avLst/>
          </a:prstGeom>
        </p:spPr>
        <p:txBody>
          <a:bodyPr wrap="square">
            <a:spAutoFit/>
          </a:bodyPr>
          <a:lstStyle/>
          <a:p>
            <a:r>
              <a:rPr lang="en-US" sz="3600" dirty="0"/>
              <a:t>God made the wild animals of the earth of every kind, and the cattle of every kind, and everything that creeps upon the ground of every kind. And God saw that it was good.</a:t>
            </a:r>
            <a:endParaRPr lang="en-US" sz="3600" dirty="0">
              <a:cs typeface="Arial" pitchFamily="34" charset="0"/>
            </a:endParaRPr>
          </a:p>
        </p:txBody>
      </p:sp>
      <p:sp>
        <p:nvSpPr>
          <p:cNvPr id="4" name="TextBox 3"/>
          <p:cNvSpPr txBox="1"/>
          <p:nvPr/>
        </p:nvSpPr>
        <p:spPr>
          <a:xfrm>
            <a:off x="4114800" y="4953000"/>
            <a:ext cx="3352800" cy="461665"/>
          </a:xfrm>
          <a:prstGeom prst="rect">
            <a:avLst/>
          </a:prstGeom>
          <a:noFill/>
        </p:spPr>
        <p:txBody>
          <a:bodyPr wrap="square" rtlCol="0">
            <a:spAutoFit/>
          </a:bodyPr>
          <a:lstStyle/>
          <a:p>
            <a:pPr algn="ctr"/>
            <a:r>
              <a:rPr lang="en-US" sz="2400" dirty="0">
                <a:solidFill>
                  <a:schemeClr val="tx1">
                    <a:lumMod val="95000"/>
                  </a:schemeClr>
                </a:solidFill>
              </a:rPr>
              <a:t>Genesis 1:25</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1462712"/>
            <a:ext cx="7467600" cy="3416320"/>
          </a:xfrm>
          <a:prstGeom prst="rect">
            <a:avLst/>
          </a:prstGeom>
        </p:spPr>
        <p:txBody>
          <a:bodyPr wrap="square">
            <a:spAutoFit/>
          </a:bodyPr>
          <a:lstStyle/>
          <a:p>
            <a:r>
              <a:rPr lang="en-US" sz="3600" dirty="0"/>
              <a:t>Then the prophet Miriam, Aaron's sister, took a tambourine in her hand; "Sing to the LORD, for he has triumphed gloriously; horse and rider he has thrown into the sea."</a:t>
            </a:r>
          </a:p>
          <a:p>
            <a:endParaRPr lang="en-US" sz="3600" dirty="0">
              <a:cs typeface="Arial" pitchFamily="34" charset="0"/>
            </a:endParaRPr>
          </a:p>
        </p:txBody>
      </p:sp>
      <p:sp>
        <p:nvSpPr>
          <p:cNvPr id="5" name="TextBox 4"/>
          <p:cNvSpPr txBox="1"/>
          <p:nvPr/>
        </p:nvSpPr>
        <p:spPr>
          <a:xfrm>
            <a:off x="4572000" y="4648200"/>
            <a:ext cx="3352800" cy="461665"/>
          </a:xfrm>
          <a:prstGeom prst="rect">
            <a:avLst/>
          </a:prstGeom>
          <a:noFill/>
        </p:spPr>
        <p:txBody>
          <a:bodyPr wrap="square" rtlCol="0">
            <a:spAutoFit/>
          </a:bodyPr>
          <a:lstStyle/>
          <a:p>
            <a:pPr algn="ctr"/>
            <a:r>
              <a:rPr lang="en-US" sz="2400" dirty="0">
                <a:solidFill>
                  <a:schemeClr val="tx1">
                    <a:lumMod val="95000"/>
                  </a:schemeClr>
                </a:solidFill>
              </a:rPr>
              <a:t>Exodus </a:t>
            </a:r>
            <a:r>
              <a:rPr lang="en-US" sz="2400" dirty="0" err="1">
                <a:solidFill>
                  <a:schemeClr val="tx1">
                    <a:lumMod val="95000"/>
                  </a:schemeClr>
                </a:solidFill>
              </a:rPr>
              <a:t>15:20a</a:t>
            </a:r>
            <a:r>
              <a:rPr lang="en-US" sz="2400" dirty="0">
                <a:solidFill>
                  <a:schemeClr val="tx1">
                    <a:lumMod val="95000"/>
                  </a:schemeClr>
                </a:solidFill>
              </a:rPr>
              <a:t>, </a:t>
            </a:r>
            <a:r>
              <a:rPr lang="en-US" sz="2400" dirty="0" err="1">
                <a:solidFill>
                  <a:schemeClr val="tx1">
                    <a:lumMod val="95000"/>
                  </a:schemeClr>
                </a:solidFill>
              </a:rPr>
              <a:t>21b</a:t>
            </a:r>
            <a:endParaRPr lang="en-US" sz="2400" dirty="0">
              <a:solidFill>
                <a:schemeClr val="tx1">
                  <a:lumMod val="95000"/>
                </a:schemeClr>
              </a:solidFill>
            </a:endParaRP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5212140"/>
            <a:ext cx="1447800" cy="1569660"/>
          </a:xfrm>
          <a:prstGeom prst="rect">
            <a:avLst/>
          </a:prstGeom>
          <a:noFill/>
        </p:spPr>
        <p:txBody>
          <a:bodyPr wrap="square" rtlCol="0">
            <a:spAutoFit/>
          </a:bodyPr>
          <a:lstStyle/>
          <a:p>
            <a:pPr algn="ctr"/>
            <a:r>
              <a:rPr lang="en-US" sz="1600" dirty="0">
                <a:solidFill>
                  <a:schemeClr val="tx1">
                    <a:lumMod val="95000"/>
                  </a:schemeClr>
                </a:solidFill>
              </a:rPr>
              <a:t>Miriam</a:t>
            </a:r>
          </a:p>
          <a:p>
            <a:pPr algn="ctr"/>
            <a:endParaRPr lang="en-US" sz="1600" dirty="0">
              <a:solidFill>
                <a:schemeClr val="tx1">
                  <a:lumMod val="95000"/>
                </a:schemeClr>
              </a:solidFill>
            </a:endParaRPr>
          </a:p>
          <a:p>
            <a:pPr algn="ctr"/>
            <a:r>
              <a:rPr lang="en-US" sz="1600" dirty="0">
                <a:solidFill>
                  <a:schemeClr val="tx1">
                    <a:lumMod val="95000"/>
                  </a:schemeClr>
                </a:solidFill>
              </a:rPr>
              <a:t>Dormition Church</a:t>
            </a:r>
          </a:p>
          <a:p>
            <a:pPr algn="ctr"/>
            <a:r>
              <a:rPr lang="en-US" sz="1600" dirty="0">
                <a:solidFill>
                  <a:schemeClr val="tx1">
                    <a:lumMod val="95000"/>
                  </a:schemeClr>
                </a:solidFill>
              </a:rPr>
              <a:t>Mt. Zion, Jerusalem</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76400" y="72165"/>
            <a:ext cx="7322344" cy="6633435"/>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9"/>
            <a:ext cx="7467600" cy="2308324"/>
          </a:xfrm>
          <a:prstGeom prst="rect">
            <a:avLst/>
          </a:prstGeom>
        </p:spPr>
        <p:txBody>
          <a:bodyPr wrap="square">
            <a:spAutoFit/>
          </a:bodyPr>
          <a:lstStyle/>
          <a:p>
            <a:r>
              <a:rPr lang="en-US" sz="3600" dirty="0"/>
              <a:t>In your steadfast love you led the people whom you redeemed; you guided them by your strength to your holy abode.</a:t>
            </a:r>
            <a:endParaRPr lang="en-US" sz="3600" dirty="0">
              <a:cs typeface="Arial" pitchFamily="34" charset="0"/>
            </a:endParaRPr>
          </a:p>
        </p:txBody>
      </p:sp>
      <p:sp>
        <p:nvSpPr>
          <p:cNvPr id="5" name="TextBox 4"/>
          <p:cNvSpPr txBox="1"/>
          <p:nvPr/>
        </p:nvSpPr>
        <p:spPr>
          <a:xfrm>
            <a:off x="4572000" y="4343400"/>
            <a:ext cx="3352800" cy="461665"/>
          </a:xfrm>
          <a:prstGeom prst="rect">
            <a:avLst/>
          </a:prstGeom>
          <a:noFill/>
        </p:spPr>
        <p:txBody>
          <a:bodyPr wrap="square" rtlCol="0">
            <a:spAutoFit/>
          </a:bodyPr>
          <a:lstStyle/>
          <a:p>
            <a:pPr algn="ctr"/>
            <a:r>
              <a:rPr lang="en-US" sz="2400" dirty="0">
                <a:solidFill>
                  <a:schemeClr val="tx1">
                    <a:lumMod val="95000"/>
                  </a:schemeClr>
                </a:solidFill>
              </a:rPr>
              <a:t>Exodus 15:13</a:t>
            </a:r>
          </a:p>
        </p:txBody>
      </p:sp>
    </p:spTree>
    <p:extLst>
      <p:ext uri="{BB962C8B-B14F-4D97-AF65-F5344CB8AC3E}">
        <p14:creationId xmlns:p14="http://schemas.microsoft.com/office/powerpoint/2010/main" val="3655060425"/>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324600"/>
            <a:ext cx="8763000" cy="338554"/>
          </a:xfrm>
          <a:prstGeom prst="rect">
            <a:avLst/>
          </a:prstGeom>
          <a:noFill/>
        </p:spPr>
        <p:txBody>
          <a:bodyPr wrap="square" rtlCol="0">
            <a:spAutoFit/>
          </a:bodyPr>
          <a:lstStyle/>
          <a:p>
            <a:pPr algn="ctr"/>
            <a:r>
              <a:rPr lang="en-US" sz="1600" dirty="0">
                <a:solidFill>
                  <a:schemeClr val="tx1">
                    <a:lumMod val="95000"/>
                  </a:schemeClr>
                </a:solidFill>
              </a:rPr>
              <a:t>The Immigrant’s Ship  --  John </a:t>
            </a:r>
            <a:r>
              <a:rPr lang="en-US" sz="1600" dirty="0" err="1">
                <a:solidFill>
                  <a:schemeClr val="tx1">
                    <a:lumMod val="95000"/>
                  </a:schemeClr>
                </a:solidFill>
              </a:rPr>
              <a:t>Dollman</a:t>
            </a:r>
            <a:r>
              <a:rPr lang="en-US" sz="1600" dirty="0">
                <a:solidFill>
                  <a:schemeClr val="tx1">
                    <a:lumMod val="95000"/>
                  </a:schemeClr>
                </a:solidFill>
              </a:rPr>
              <a:t>, Art Gallery of South Australia, Adelaide, Australia</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8562" y="183223"/>
            <a:ext cx="8626838" cy="5912777"/>
          </a:xfrm>
          <a:prstGeom prst="rect">
            <a:avLst/>
          </a:prstGeom>
        </p:spPr>
      </p:pic>
    </p:spTree>
    <p:extLst>
      <p:ext uri="{BB962C8B-B14F-4D97-AF65-F5344CB8AC3E}">
        <p14:creationId xmlns:p14="http://schemas.microsoft.com/office/powerpoint/2010/main" val="417516633"/>
      </p:ext>
    </p:extLst>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1828800"/>
            <a:ext cx="7467600" cy="2308324"/>
          </a:xfrm>
          <a:prstGeom prst="rect">
            <a:avLst/>
          </a:prstGeom>
        </p:spPr>
        <p:txBody>
          <a:bodyPr wrap="square">
            <a:spAutoFit/>
          </a:bodyPr>
          <a:lstStyle/>
          <a:p>
            <a:r>
              <a:rPr lang="en-US" sz="3600" dirty="0"/>
              <a:t>But the angel said to the women, "Do not be afraid; I know that you are looking for Jesus who was crucified. He is not here; for he has been raised …</a:t>
            </a:r>
            <a:endParaRPr lang="en-US" sz="3600" dirty="0">
              <a:cs typeface="Arial" pitchFamily="34" charset="0"/>
            </a:endParaRPr>
          </a:p>
        </p:txBody>
      </p:sp>
      <p:sp>
        <p:nvSpPr>
          <p:cNvPr id="5" name="TextBox 4"/>
          <p:cNvSpPr txBox="1"/>
          <p:nvPr/>
        </p:nvSpPr>
        <p:spPr>
          <a:xfrm>
            <a:off x="4267200" y="4724400"/>
            <a:ext cx="3352800" cy="461665"/>
          </a:xfrm>
          <a:prstGeom prst="rect">
            <a:avLst/>
          </a:prstGeom>
          <a:noFill/>
        </p:spPr>
        <p:txBody>
          <a:bodyPr wrap="square" rtlCol="0">
            <a:spAutoFit/>
          </a:bodyPr>
          <a:lstStyle/>
          <a:p>
            <a:pPr algn="ctr"/>
            <a:r>
              <a:rPr lang="en-US" sz="2400" dirty="0">
                <a:solidFill>
                  <a:schemeClr val="tx1">
                    <a:lumMod val="95000"/>
                  </a:schemeClr>
                </a:solidFill>
              </a:rPr>
              <a:t>Matthew 28:5, </a:t>
            </a:r>
            <a:r>
              <a:rPr lang="en-US" sz="2400" dirty="0" err="1">
                <a:solidFill>
                  <a:schemeClr val="tx1">
                    <a:lumMod val="95000"/>
                  </a:schemeClr>
                </a:solidFill>
              </a:rPr>
              <a:t>6a</a:t>
            </a:r>
            <a:endParaRPr lang="en-US" sz="2400" dirty="0">
              <a:solidFill>
                <a:schemeClr val="tx1">
                  <a:lumMod val="95000"/>
                </a:schemeClr>
              </a:solidFill>
            </a:endParaRPr>
          </a:p>
        </p:txBody>
      </p:sp>
    </p:spTree>
    <p:extLst>
      <p:ext uri="{BB962C8B-B14F-4D97-AF65-F5344CB8AC3E}">
        <p14:creationId xmlns:p14="http://schemas.microsoft.com/office/powerpoint/2010/main" val="2943123664"/>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324600"/>
            <a:ext cx="8763000" cy="338554"/>
          </a:xfrm>
          <a:prstGeom prst="rect">
            <a:avLst/>
          </a:prstGeom>
          <a:noFill/>
        </p:spPr>
        <p:txBody>
          <a:bodyPr wrap="square" rtlCol="0">
            <a:spAutoFit/>
          </a:bodyPr>
          <a:lstStyle/>
          <a:p>
            <a:pPr algn="ctr"/>
            <a:r>
              <a:rPr lang="en-US" sz="1600" dirty="0">
                <a:solidFill>
                  <a:schemeClr val="tx1">
                    <a:lumMod val="95000"/>
                  </a:schemeClr>
                </a:solidFill>
              </a:rPr>
              <a:t>Empty Tomb  -- JESUS </a:t>
            </a:r>
            <a:r>
              <a:rPr lang="en-US" sz="1600" dirty="0" err="1">
                <a:solidFill>
                  <a:schemeClr val="tx1">
                    <a:lumMod val="95000"/>
                  </a:schemeClr>
                </a:solidFill>
              </a:rPr>
              <a:t>MAFA</a:t>
            </a:r>
            <a:r>
              <a:rPr lang="en-US" sz="1600" dirty="0">
                <a:solidFill>
                  <a:schemeClr val="tx1">
                    <a:lumMod val="95000"/>
                  </a:schemeClr>
                </a:solidFill>
              </a:rPr>
              <a:t>, Cameroon</a:t>
            </a:r>
          </a:p>
        </p:txBody>
      </p:sp>
      <p:pic>
        <p:nvPicPr>
          <p:cNvPr id="2" name="Picture 1"/>
          <p:cNvPicPr>
            <a:picLocks noChangeAspect="1"/>
          </p:cNvPicPr>
          <p:nvPr/>
        </p:nvPicPr>
        <p:blipFill>
          <a:blip r:embed="rId2"/>
          <a:stretch>
            <a:fillRect/>
          </a:stretch>
        </p:blipFill>
        <p:spPr>
          <a:xfrm>
            <a:off x="396861" y="333974"/>
            <a:ext cx="8426477" cy="5609626"/>
          </a:xfrm>
          <a:prstGeom prst="rect">
            <a:avLst/>
          </a:prstGeom>
        </p:spPr>
      </p:pic>
    </p:spTree>
    <p:extLst>
      <p:ext uri="{BB962C8B-B14F-4D97-AF65-F5344CB8AC3E}">
        <p14:creationId xmlns:p14="http://schemas.microsoft.com/office/powerpoint/2010/main" val="2474884575"/>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52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a:t>
            </a:r>
            <a:r>
              <a:rPr lang="en-US" sz="1600" dirty="0" err="1"/>
              <a:t>commons.wikimedia.org</a:t>
            </a:r>
            <a:r>
              <a:rPr lang="en-US" sz="1600" dirty="0"/>
              <a:t>/wiki/</a:t>
            </a:r>
            <a:r>
              <a:rPr lang="en-US" sz="1600" dirty="0" err="1"/>
              <a:t>File:Jan_Brueghel_the_Younger_Paradise.jpg</a:t>
            </a:r>
            <a:endParaRPr lang="en-US" sz="1600" dirty="0"/>
          </a:p>
          <a:p>
            <a:pPr>
              <a:buNone/>
            </a:pPr>
            <a:r>
              <a:rPr lang="en-US" sz="1600" dirty="0"/>
              <a:t>https://commons.wikimedia.org/wiki/File:Claude_Monet_-_Waterlilies_-_Google_Art_Project.jpg</a:t>
            </a:r>
          </a:p>
          <a:p>
            <a:pPr>
              <a:buNone/>
            </a:pPr>
            <a:r>
              <a:rPr lang="en-US" sz="1600" dirty="0"/>
              <a:t>http://commons.wikimedia.org/wiki/File:Noahs_Ark.jpg</a:t>
            </a:r>
          </a:p>
          <a:p>
            <a:pPr>
              <a:buNone/>
            </a:pPr>
            <a:r>
              <a:rPr lang="en-US" sz="1600" dirty="0"/>
              <a:t>http://</a:t>
            </a:r>
            <a:r>
              <a:rPr lang="en-US" sz="1600" dirty="0" err="1"/>
              <a:t>commons.wikimedia.org</a:t>
            </a:r>
            <a:r>
              <a:rPr lang="en-US" sz="1600" dirty="0"/>
              <a:t>/wiki/</a:t>
            </a:r>
            <a:r>
              <a:rPr lang="en-US" sz="1600" dirty="0" err="1"/>
              <a:t>File:Jean-Fran%C3%A7ois_Millet</a:t>
            </a:r>
            <a:r>
              <a:rPr lang="en-US" sz="1600" dirty="0"/>
              <a:t>_(II)_-_Spring_-_</a:t>
            </a:r>
            <a:r>
              <a:rPr lang="en-US" sz="1600" dirty="0" err="1"/>
              <a:t>WGA15693.jpg</a:t>
            </a:r>
            <a:endParaRPr lang="en-US" sz="1600" dirty="0"/>
          </a:p>
          <a:p>
            <a:pPr>
              <a:buNone/>
            </a:pPr>
            <a:r>
              <a:rPr lang="en-US" sz="1600" dirty="0"/>
              <a:t>http://</a:t>
            </a:r>
            <a:r>
              <a:rPr lang="en-US" sz="1600" dirty="0" err="1"/>
              <a:t>www.flickr.com</a:t>
            </a:r>
            <a:r>
              <a:rPr lang="en-US" sz="1600" dirty="0"/>
              <a:t>/photos/</a:t>
            </a:r>
            <a:r>
              <a:rPr lang="en-US" sz="1600" dirty="0" err="1"/>
              <a:t>sshb</a:t>
            </a:r>
            <a:r>
              <a:rPr lang="en-US" sz="1600" dirty="0"/>
              <a:t>/2253871778/</a:t>
            </a:r>
          </a:p>
          <a:p>
            <a:pPr>
              <a:buNone/>
            </a:pPr>
            <a:r>
              <a:rPr lang="en-US" sz="1600" dirty="0"/>
              <a:t>https://</a:t>
            </a:r>
            <a:r>
              <a:rPr lang="en-US" sz="1600" dirty="0" err="1"/>
              <a:t>www.flickr.com</a:t>
            </a:r>
            <a:r>
              <a:rPr lang="en-US" sz="1600" dirty="0"/>
              <a:t>/photos/</a:t>
            </a:r>
            <a:r>
              <a:rPr lang="en-US" sz="1600" dirty="0" err="1"/>
              <a:t>dnwinterburn</a:t>
            </a:r>
            <a:r>
              <a:rPr lang="en-US" sz="1600" dirty="0"/>
              <a:t>/8587586562</a:t>
            </a:r>
          </a:p>
          <a:p>
            <a:pPr>
              <a:buNone/>
            </a:pPr>
            <a:r>
              <a:rPr lang="en-US" sz="1600" dirty="0"/>
              <a:t>www.JohnAugustSwanson.com - copyright 1976 by John August Swanson</a:t>
            </a:r>
          </a:p>
          <a:p>
            <a:pPr>
              <a:buNone/>
            </a:pPr>
            <a:r>
              <a:rPr lang="en-US" sz="1600" dirty="0"/>
              <a:t>http://commons.wikimedia.org/wiki/File:Heitere_Gebirgslandschaft_by_Paul_Klee_1929.jpeg</a:t>
            </a:r>
          </a:p>
          <a:p>
            <a:pPr>
              <a:buNone/>
            </a:pPr>
            <a:r>
              <a:rPr lang="en-US" sz="1600" dirty="0"/>
              <a:t>https://</a:t>
            </a:r>
            <a:r>
              <a:rPr lang="en-US" sz="1600" dirty="0" err="1"/>
              <a:t>commons.wikimedia.org</a:t>
            </a:r>
            <a:r>
              <a:rPr lang="en-US" sz="1600" dirty="0"/>
              <a:t>/wiki/</a:t>
            </a:r>
            <a:r>
              <a:rPr lang="en-US" sz="1600" dirty="0" err="1"/>
              <a:t>File:KotarbinskiyV_PerehEvreRYB.jpg</a:t>
            </a:r>
            <a:endParaRPr lang="en-US" sz="1600" dirty="0"/>
          </a:p>
          <a:p>
            <a:pPr>
              <a:buNone/>
            </a:pPr>
            <a:r>
              <a:rPr lang="en-US" sz="1600" dirty="0"/>
              <a:t>https://</a:t>
            </a:r>
            <a:r>
              <a:rPr lang="en-US" sz="1600" dirty="0" err="1"/>
              <a:t>commons.wikimedia.org</a:t>
            </a:r>
            <a:r>
              <a:rPr lang="en-US" sz="1600" dirty="0"/>
              <a:t>/wiki/</a:t>
            </a:r>
            <a:r>
              <a:rPr lang="en-US" sz="1600" dirty="0" err="1"/>
              <a:t>File:Miriam_IMG_28071.JPG</a:t>
            </a:r>
            <a:endParaRPr lang="en-US" sz="1600" dirty="0"/>
          </a:p>
          <a:p>
            <a:pPr>
              <a:buNone/>
            </a:pPr>
            <a:r>
              <a:rPr lang="en-US" sz="1600" dirty="0"/>
              <a:t>https://</a:t>
            </a:r>
            <a:r>
              <a:rPr lang="en-US" sz="1600" dirty="0" err="1"/>
              <a:t>commons.wikimedia.org</a:t>
            </a:r>
            <a:r>
              <a:rPr lang="en-US" sz="1600" dirty="0"/>
              <a:t>/wiki/File:John_C._Dollman_-_The_immigrants%27_ship_-_Google_Art_Project.jpg</a:t>
            </a:r>
          </a:p>
          <a:p>
            <a:pPr>
              <a:buNone/>
            </a:pPr>
            <a:r>
              <a:rPr lang="en-US" sz="1600" dirty="0"/>
              <a:t>http://</a:t>
            </a:r>
            <a:r>
              <a:rPr lang="en-US" sz="1600" dirty="0" err="1"/>
              <a:t>diglib.library.vanderbilt.edu</a:t>
            </a:r>
            <a:r>
              <a:rPr lang="en-US" sz="1600" dirty="0"/>
              <a:t>/</a:t>
            </a:r>
            <a:r>
              <a:rPr lang="en-US" sz="1600" dirty="0" err="1"/>
              <a:t>act-imagelink.pl?RC</a:t>
            </a:r>
            <a:r>
              <a:rPr lang="en-US" sz="1600" dirty="0"/>
              <a:t>=48301</a:t>
            </a:r>
          </a:p>
          <a:p>
            <a:pPr>
              <a:buNone/>
            </a:pPr>
            <a:endParaRPr lang="en-US" sz="1600" dirty="0"/>
          </a:p>
          <a:p>
            <a:pPr>
              <a:buNone/>
            </a:pPr>
            <a:r>
              <a:rPr lang="en-US" sz="1600" dirty="0"/>
              <a:t>Additional descriptions can be found at the Art in the Christian Tradition image library, a service of the Vanderbilt Divinity Library, http://</a:t>
            </a:r>
            <a:r>
              <a:rPr lang="en-US" sz="1600" dirty="0" err="1"/>
              <a:t>diglib.library.vanderbilt.edu</a:t>
            </a:r>
            <a:r>
              <a:rPr lang="en-US" sz="1600" dirty="0"/>
              <a:t>/.  All images available via Creative Commons 3.0 License.</a:t>
            </a:r>
          </a:p>
          <a:p>
            <a:endParaRPr lang="en-US" sz="14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5275183"/>
            <a:ext cx="2057400" cy="1354217"/>
          </a:xfrm>
          <a:prstGeom prst="rect">
            <a:avLst/>
          </a:prstGeom>
          <a:noFill/>
        </p:spPr>
        <p:txBody>
          <a:bodyPr wrap="square" rtlCol="0">
            <a:spAutoFit/>
          </a:bodyPr>
          <a:lstStyle/>
          <a:p>
            <a:pPr algn="ctr"/>
            <a:r>
              <a:rPr lang="en-US" sz="1600" dirty="0">
                <a:solidFill>
                  <a:schemeClr val="tx1">
                    <a:lumMod val="95000"/>
                  </a:schemeClr>
                </a:solidFill>
              </a:rPr>
              <a:t>Paradise</a:t>
            </a:r>
          </a:p>
          <a:p>
            <a:pPr algn="ctr"/>
            <a:endParaRPr lang="en-US" sz="1600" dirty="0">
              <a:solidFill>
                <a:schemeClr val="tx1">
                  <a:lumMod val="95000"/>
                </a:schemeClr>
              </a:solidFill>
            </a:endParaRPr>
          </a:p>
          <a:p>
            <a:pPr algn="ctr"/>
            <a:r>
              <a:rPr lang="en-US" sz="1600" dirty="0">
                <a:solidFill>
                  <a:schemeClr val="tx1">
                    <a:lumMod val="95000"/>
                  </a:schemeClr>
                </a:solidFill>
              </a:rPr>
              <a:t>Jan Brueghel</a:t>
            </a:r>
          </a:p>
          <a:p>
            <a:pPr algn="ctr"/>
            <a:r>
              <a:rPr lang="en-US" sz="1600" dirty="0" err="1">
                <a:solidFill>
                  <a:schemeClr val="tx1">
                    <a:lumMod val="95000"/>
                  </a:schemeClr>
                </a:solidFill>
              </a:rPr>
              <a:t>Gemaldegalerie</a:t>
            </a:r>
            <a:endParaRPr lang="en-US" sz="1600" dirty="0">
              <a:solidFill>
                <a:schemeClr val="tx1">
                  <a:lumMod val="95000"/>
                </a:schemeClr>
              </a:solidFill>
            </a:endParaRPr>
          </a:p>
          <a:p>
            <a:pPr algn="ctr"/>
            <a:r>
              <a:rPr lang="en-US" sz="1600" dirty="0">
                <a:solidFill>
                  <a:schemeClr val="tx1">
                    <a:lumMod val="95000"/>
                  </a:schemeClr>
                </a:solidFill>
              </a:rPr>
              <a:t>Berlin, Germany</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00400" y="0"/>
            <a:ext cx="5033282" cy="685800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9"/>
            <a:ext cx="7467600" cy="2308324"/>
          </a:xfrm>
          <a:prstGeom prst="rect">
            <a:avLst/>
          </a:prstGeom>
        </p:spPr>
        <p:txBody>
          <a:bodyPr wrap="square">
            <a:spAutoFit/>
          </a:bodyPr>
          <a:lstStyle/>
          <a:p>
            <a:r>
              <a:rPr lang="en-US" sz="3600" dirty="0"/>
              <a:t>O give thanks to the LORD, for he is good … who spread out the earth on the waters, for his steadfast love endures forever;</a:t>
            </a:r>
            <a:endParaRPr lang="en-US" sz="3600" dirty="0">
              <a:cs typeface="Arial" pitchFamily="34" charset="0"/>
            </a:endParaRPr>
          </a:p>
        </p:txBody>
      </p:sp>
      <p:sp>
        <p:nvSpPr>
          <p:cNvPr id="5" name="TextBox 4"/>
          <p:cNvSpPr txBox="1"/>
          <p:nvPr/>
        </p:nvSpPr>
        <p:spPr>
          <a:xfrm>
            <a:off x="3962400" y="4572000"/>
            <a:ext cx="3352800" cy="461665"/>
          </a:xfrm>
          <a:prstGeom prst="rect">
            <a:avLst/>
          </a:prstGeom>
          <a:noFill/>
        </p:spPr>
        <p:txBody>
          <a:bodyPr wrap="square" rtlCol="0">
            <a:spAutoFit/>
          </a:bodyPr>
          <a:lstStyle/>
          <a:p>
            <a:pPr algn="ctr"/>
            <a:r>
              <a:rPr lang="en-US" sz="2400" dirty="0">
                <a:solidFill>
                  <a:schemeClr val="tx1">
                    <a:lumMod val="95000"/>
                  </a:schemeClr>
                </a:solidFill>
              </a:rPr>
              <a:t>Psalm </a:t>
            </a:r>
            <a:r>
              <a:rPr lang="en-US" sz="2400" dirty="0" err="1">
                <a:solidFill>
                  <a:schemeClr val="tx1">
                    <a:lumMod val="95000"/>
                  </a:schemeClr>
                </a:solidFill>
              </a:rPr>
              <a:t>136:1a</a:t>
            </a:r>
            <a:r>
              <a:rPr lang="en-US" sz="2400" dirty="0">
                <a:solidFill>
                  <a:schemeClr val="tx1">
                    <a:lumMod val="95000"/>
                  </a:schemeClr>
                </a:solidFill>
              </a:rPr>
              <a:t>, 6</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6367046"/>
            <a:ext cx="8229600" cy="338554"/>
          </a:xfrm>
          <a:prstGeom prst="rect">
            <a:avLst/>
          </a:prstGeom>
          <a:noFill/>
        </p:spPr>
        <p:txBody>
          <a:bodyPr wrap="square" rtlCol="0">
            <a:spAutoFit/>
          </a:bodyPr>
          <a:lstStyle/>
          <a:p>
            <a:pPr algn="ctr"/>
            <a:r>
              <a:rPr lang="en-US" sz="1600" dirty="0">
                <a:solidFill>
                  <a:schemeClr val="tx1">
                    <a:lumMod val="95000"/>
                  </a:schemeClr>
                </a:solidFill>
              </a:rPr>
              <a:t>Waterlilies  --  Claude Monet, Ohara Museum of Art, Kurashiki, Japan</a:t>
            </a:r>
          </a:p>
        </p:txBody>
      </p:sp>
      <p:pic>
        <p:nvPicPr>
          <p:cNvPr id="3" name="Picture 2">
            <a:extLst>
              <a:ext uri="{FF2B5EF4-FFF2-40B4-BE49-F238E27FC236}">
                <a16:creationId xmlns:a16="http://schemas.microsoft.com/office/drawing/2014/main" id="{9DCEA4DD-9501-45E8-ACF2-4690FBD4688B}"/>
              </a:ext>
            </a:extLst>
          </p:cNvPr>
          <p:cNvPicPr>
            <a:picLocks noChangeAspect="1"/>
          </p:cNvPicPr>
          <p:nvPr/>
        </p:nvPicPr>
        <p:blipFill>
          <a:blip r:embed="rId2"/>
          <a:stretch>
            <a:fillRect/>
          </a:stretch>
        </p:blipFill>
        <p:spPr>
          <a:xfrm>
            <a:off x="685800" y="71884"/>
            <a:ext cx="7905940" cy="6176516"/>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1356661"/>
            <a:ext cx="7467600" cy="3416320"/>
          </a:xfrm>
          <a:prstGeom prst="rect">
            <a:avLst/>
          </a:prstGeom>
        </p:spPr>
        <p:txBody>
          <a:bodyPr wrap="square">
            <a:spAutoFit/>
          </a:bodyPr>
          <a:lstStyle/>
          <a:p>
            <a:r>
              <a:rPr lang="en-US" sz="3600" dirty="0"/>
              <a:t>“Bring out with you every living thing that is with you of all flesh--birds and animals and every creeping thing that creeps on the earth--so that they may abound on the earth, and be fruitful and multiply on the earth."</a:t>
            </a:r>
            <a:endParaRPr lang="en-US" sz="3600" dirty="0">
              <a:cs typeface="Arial" pitchFamily="34" charset="0"/>
            </a:endParaRPr>
          </a:p>
        </p:txBody>
      </p:sp>
      <p:sp>
        <p:nvSpPr>
          <p:cNvPr id="5" name="TextBox 4"/>
          <p:cNvSpPr txBox="1"/>
          <p:nvPr/>
        </p:nvSpPr>
        <p:spPr>
          <a:xfrm>
            <a:off x="4267200" y="5257800"/>
            <a:ext cx="3352800" cy="461665"/>
          </a:xfrm>
          <a:prstGeom prst="rect">
            <a:avLst/>
          </a:prstGeom>
          <a:noFill/>
        </p:spPr>
        <p:txBody>
          <a:bodyPr wrap="square" rtlCol="0">
            <a:spAutoFit/>
          </a:bodyPr>
          <a:lstStyle/>
          <a:p>
            <a:pPr algn="ctr"/>
            <a:r>
              <a:rPr lang="en-US" sz="2400" dirty="0">
                <a:solidFill>
                  <a:schemeClr val="tx1">
                    <a:lumMod val="95000"/>
                  </a:schemeClr>
                </a:solidFill>
              </a:rPr>
              <a:t>Genesis 8:17</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6059" y="6400800"/>
            <a:ext cx="8763000" cy="338554"/>
          </a:xfrm>
          <a:prstGeom prst="rect">
            <a:avLst/>
          </a:prstGeom>
          <a:noFill/>
        </p:spPr>
        <p:txBody>
          <a:bodyPr wrap="square" rtlCol="0">
            <a:spAutoFit/>
          </a:bodyPr>
          <a:lstStyle/>
          <a:p>
            <a:pPr algn="ctr"/>
            <a:r>
              <a:rPr lang="en-US" sz="1600" dirty="0">
                <a:solidFill>
                  <a:schemeClr val="tx1">
                    <a:lumMod val="95000"/>
                  </a:schemeClr>
                </a:solidFill>
              </a:rPr>
              <a:t>Noah’s Ark  --  Edward Hicks, Philadelphia Museum of Art, Philadelphia, PA</a:t>
            </a:r>
          </a:p>
        </p:txBody>
      </p:sp>
      <p:pic>
        <p:nvPicPr>
          <p:cNvPr id="2" name="Picture 1"/>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584518" y="0"/>
            <a:ext cx="8026082" cy="6262193"/>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8"/>
            <a:ext cx="7239000" cy="1754326"/>
          </a:xfrm>
          <a:prstGeom prst="rect">
            <a:avLst/>
          </a:prstGeom>
        </p:spPr>
        <p:txBody>
          <a:bodyPr wrap="square">
            <a:spAutoFit/>
          </a:bodyPr>
          <a:lstStyle/>
          <a:p>
            <a:r>
              <a:rPr lang="en-US" sz="3600" dirty="0"/>
              <a:t>I have set my bow in the clouds, and it shall be a sign of the covenant between me and the earth.</a:t>
            </a:r>
            <a:endParaRPr lang="en-US" sz="3600" dirty="0">
              <a:cs typeface="Arial" pitchFamily="34" charset="0"/>
            </a:endParaRPr>
          </a:p>
        </p:txBody>
      </p:sp>
      <p:sp>
        <p:nvSpPr>
          <p:cNvPr id="5" name="TextBox 4"/>
          <p:cNvSpPr txBox="1"/>
          <p:nvPr/>
        </p:nvSpPr>
        <p:spPr>
          <a:xfrm>
            <a:off x="4572000" y="4648200"/>
            <a:ext cx="3352800" cy="461665"/>
          </a:xfrm>
          <a:prstGeom prst="rect">
            <a:avLst/>
          </a:prstGeom>
          <a:noFill/>
        </p:spPr>
        <p:txBody>
          <a:bodyPr wrap="square" rtlCol="0">
            <a:spAutoFit/>
          </a:bodyPr>
          <a:lstStyle/>
          <a:p>
            <a:pPr algn="ctr"/>
            <a:r>
              <a:rPr lang="en-US" sz="2400" dirty="0">
                <a:solidFill>
                  <a:schemeClr val="tx1">
                    <a:lumMod val="95000"/>
                  </a:schemeClr>
                </a:solidFill>
              </a:rPr>
              <a:t>Genesis 9:13</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367046"/>
            <a:ext cx="8763000" cy="338554"/>
          </a:xfrm>
          <a:prstGeom prst="rect">
            <a:avLst/>
          </a:prstGeom>
          <a:noFill/>
        </p:spPr>
        <p:txBody>
          <a:bodyPr wrap="square" rtlCol="0">
            <a:spAutoFit/>
          </a:bodyPr>
          <a:lstStyle/>
          <a:p>
            <a:pPr algn="ctr"/>
            <a:r>
              <a:rPr lang="en-US" sz="1600" dirty="0">
                <a:solidFill>
                  <a:schemeClr val="tx1">
                    <a:lumMod val="95000"/>
                  </a:schemeClr>
                </a:solidFill>
              </a:rPr>
              <a:t>Spring -- Jean Millet, </a:t>
            </a:r>
            <a:r>
              <a:rPr lang="en-US" sz="1600" dirty="0" err="1">
                <a:solidFill>
                  <a:schemeClr val="tx1">
                    <a:lumMod val="95000"/>
                  </a:schemeClr>
                </a:solidFill>
              </a:rPr>
              <a:t>Musee</a:t>
            </a:r>
            <a:r>
              <a:rPr lang="en-US" sz="1600" dirty="0">
                <a:solidFill>
                  <a:schemeClr val="tx1">
                    <a:lumMod val="95000"/>
                  </a:schemeClr>
                </a:solidFill>
              </a:rPr>
              <a:t> D’Orsay, Paris, France</a:t>
            </a:r>
          </a:p>
        </p:txBody>
      </p:sp>
      <p:pic>
        <p:nvPicPr>
          <p:cNvPr id="3" name="Picture 2"/>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28600" y="-1"/>
            <a:ext cx="8704898" cy="6204627"/>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557</TotalTime>
  <Words>977</Words>
  <Application>Microsoft Office PowerPoint</Application>
  <PresentationFormat>On-screen Show (4:3)</PresentationFormat>
  <Paragraphs>76</Paragraphs>
  <Slides>26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First Sunday after Christmas Day Year A</vt:lpstr>
      <vt:lpstr>Easter Vigil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111</cp:revision>
  <dcterms:created xsi:type="dcterms:W3CDTF">2016-08-31T16:46:43Z</dcterms:created>
  <dcterms:modified xsi:type="dcterms:W3CDTF">2020-03-03T16:00:02Z</dcterms:modified>
</cp:coreProperties>
</file>